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charts/chart6.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71"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2" d="100"/>
          <a:sy n="102" d="100"/>
        </p:scale>
        <p:origin x="-59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jeanfrancoispollet:Desktop:osteo:memoire:r&#233;sultats%20%2009/05"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jeanfrancoispollet:Desktop:osteo:memoire:r&#233;sultats%20h&#233;lice"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jeanfrancoispollet:Desktop:osteo:memoire:r&#233;sultats%20h&#233;lice"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jeanfrancoispollet:Desktop:osteo:memoire:mesure%20helice%202013"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jeanfrancoispollet:Desktop:osteo:memoire:mesure%20helice%202013"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jeanfrancoispollet:Desktop:osteo:memoire:mesure%20helice%2009/05"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style val="18"/>
  <c:chart>
    <c:title>
      <c:tx>
        <c:rich>
          <a:bodyPr/>
          <a:lstStyle/>
          <a:p>
            <a:pPr>
              <a:defRPr/>
            </a:pPr>
            <a:r>
              <a:rPr lang="fr-FR"/>
              <a:t>Nb de mesures/variation en cm</a:t>
            </a:r>
          </a:p>
        </c:rich>
      </c:tx>
      <c:layout/>
    </c:title>
    <c:plotArea>
      <c:layout/>
      <c:barChart>
        <c:barDir val="col"/>
        <c:grouping val="clustered"/>
        <c:ser>
          <c:idx val="0"/>
          <c:order val="0"/>
          <c:tx>
            <c:v>lots 1et2</c:v>
          </c:tx>
          <c:cat>
            <c:numRef>
              <c:f>Feuil1!$G$1:$G$12</c:f>
              <c:numCache>
                <c:formatCode>General</c:formatCode>
                <c:ptCount val="12"/>
                <c:pt idx="0">
                  <c:v>-9</c:v>
                </c:pt>
                <c:pt idx="1">
                  <c:v>-8</c:v>
                </c:pt>
                <c:pt idx="2">
                  <c:v>-7</c:v>
                </c:pt>
                <c:pt idx="3">
                  <c:v>-6</c:v>
                </c:pt>
                <c:pt idx="4">
                  <c:v>-5</c:v>
                </c:pt>
                <c:pt idx="5">
                  <c:v>-4</c:v>
                </c:pt>
                <c:pt idx="6">
                  <c:v>-3</c:v>
                </c:pt>
                <c:pt idx="7">
                  <c:v>-2</c:v>
                </c:pt>
                <c:pt idx="8">
                  <c:v>-1</c:v>
                </c:pt>
                <c:pt idx="9">
                  <c:v>0</c:v>
                </c:pt>
                <c:pt idx="10">
                  <c:v>1</c:v>
                </c:pt>
                <c:pt idx="11">
                  <c:v>2</c:v>
                </c:pt>
              </c:numCache>
            </c:numRef>
          </c:cat>
          <c:val>
            <c:numRef>
              <c:f>Feuil1!$H$1:$H$12</c:f>
              <c:numCache>
                <c:formatCode>General</c:formatCode>
                <c:ptCount val="12"/>
                <c:pt idx="0">
                  <c:v>1</c:v>
                </c:pt>
                <c:pt idx="1">
                  <c:v>2</c:v>
                </c:pt>
                <c:pt idx="2">
                  <c:v>3</c:v>
                </c:pt>
                <c:pt idx="3">
                  <c:v>5</c:v>
                </c:pt>
                <c:pt idx="4">
                  <c:v>11</c:v>
                </c:pt>
                <c:pt idx="5">
                  <c:v>18</c:v>
                </c:pt>
                <c:pt idx="6">
                  <c:v>18</c:v>
                </c:pt>
                <c:pt idx="7">
                  <c:v>12</c:v>
                </c:pt>
                <c:pt idx="8">
                  <c:v>7</c:v>
                </c:pt>
                <c:pt idx="9">
                  <c:v>1</c:v>
                </c:pt>
                <c:pt idx="10">
                  <c:v>0</c:v>
                </c:pt>
                <c:pt idx="11">
                  <c:v>1</c:v>
                </c:pt>
              </c:numCache>
            </c:numRef>
          </c:val>
        </c:ser>
        <c:axId val="74361472"/>
        <c:axId val="74478336"/>
      </c:barChart>
      <c:catAx>
        <c:axId val="74361472"/>
        <c:scaling>
          <c:orientation val="minMax"/>
        </c:scaling>
        <c:axPos val="b"/>
        <c:title>
          <c:tx>
            <c:rich>
              <a:bodyPr/>
              <a:lstStyle/>
              <a:p>
                <a:pPr>
                  <a:defRPr/>
                </a:pPr>
                <a:r>
                  <a:rPr lang="fr-FR"/>
                  <a:t>variation mesure en cm</a:t>
                </a:r>
              </a:p>
            </c:rich>
          </c:tx>
          <c:layout/>
        </c:title>
        <c:numFmt formatCode="General" sourceLinked="1"/>
        <c:tickLblPos val="nextTo"/>
        <c:crossAx val="74478336"/>
        <c:crosses val="autoZero"/>
        <c:auto val="1"/>
        <c:lblAlgn val="ctr"/>
        <c:lblOffset val="100"/>
      </c:catAx>
      <c:valAx>
        <c:axId val="74478336"/>
        <c:scaling>
          <c:orientation val="minMax"/>
        </c:scaling>
        <c:delete val="1"/>
        <c:axPos val="l"/>
        <c:majorGridlines/>
        <c:title>
          <c:tx>
            <c:rich>
              <a:bodyPr/>
              <a:lstStyle/>
              <a:p>
                <a:pPr>
                  <a:defRPr/>
                </a:pPr>
                <a:r>
                  <a:rPr lang="fr-FR"/>
                  <a:t>nombre de mesure</a:t>
                </a:r>
              </a:p>
            </c:rich>
          </c:tx>
          <c:layout/>
        </c:title>
        <c:numFmt formatCode="General" sourceLinked="1"/>
        <c:tickLblPos val="none"/>
        <c:crossAx val="74361472"/>
        <c:crosses val="autoZero"/>
        <c:crossBetween val="between"/>
      </c:valAx>
      <c:dTable>
        <c:showHorzBorder val="1"/>
        <c:showVertBorder val="1"/>
        <c:showOutline val="1"/>
      </c:dTable>
    </c:plotArea>
    <c:legend>
      <c:legendPos val="r"/>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fr-FR"/>
              <a:t>Nombre de mesures/variation de longueur</a:t>
            </a:r>
          </a:p>
        </c:rich>
      </c:tx>
      <c:layout/>
    </c:title>
    <c:view3D>
      <c:perspective val="30"/>
    </c:view3D>
    <c:plotArea>
      <c:layout>
        <c:manualLayout>
          <c:layoutTarget val="inner"/>
          <c:xMode val="edge"/>
          <c:yMode val="edge"/>
          <c:x val="0.10696812170323403"/>
          <c:y val="0.13962264150943401"/>
          <c:w val="0.73213190887546797"/>
          <c:h val="0.75744971029564712"/>
        </c:manualLayout>
      </c:layout>
      <c:line3DChart>
        <c:grouping val="standard"/>
        <c:ser>
          <c:idx val="0"/>
          <c:order val="0"/>
          <c:tx>
            <c:v>lot 1</c:v>
          </c:tx>
          <c:cat>
            <c:numRef>
              <c:f>Feuil1!$S$2:$S$12</c:f>
              <c:numCache>
                <c:formatCode>General</c:formatCode>
                <c:ptCount val="11"/>
                <c:pt idx="0">
                  <c:v>2</c:v>
                </c:pt>
                <c:pt idx="1">
                  <c:v>0</c:v>
                </c:pt>
                <c:pt idx="2">
                  <c:v>-1</c:v>
                </c:pt>
                <c:pt idx="3">
                  <c:v>-2</c:v>
                </c:pt>
                <c:pt idx="4">
                  <c:v>-3</c:v>
                </c:pt>
                <c:pt idx="5">
                  <c:v>-4</c:v>
                </c:pt>
                <c:pt idx="6">
                  <c:v>-5</c:v>
                </c:pt>
                <c:pt idx="7">
                  <c:v>-6</c:v>
                </c:pt>
                <c:pt idx="8">
                  <c:v>-7</c:v>
                </c:pt>
                <c:pt idx="9">
                  <c:v>-8</c:v>
                </c:pt>
                <c:pt idx="10">
                  <c:v>-9</c:v>
                </c:pt>
              </c:numCache>
            </c:numRef>
          </c:cat>
          <c:val>
            <c:numRef>
              <c:f>Feuil1!$T$2:$T$12</c:f>
              <c:numCache>
                <c:formatCode>General</c:formatCode>
                <c:ptCount val="11"/>
                <c:pt idx="0">
                  <c:v>1</c:v>
                </c:pt>
                <c:pt idx="1">
                  <c:v>0</c:v>
                </c:pt>
                <c:pt idx="2">
                  <c:v>3</c:v>
                </c:pt>
                <c:pt idx="3">
                  <c:v>3</c:v>
                </c:pt>
                <c:pt idx="4">
                  <c:v>12</c:v>
                </c:pt>
                <c:pt idx="5">
                  <c:v>12</c:v>
                </c:pt>
                <c:pt idx="6">
                  <c:v>9</c:v>
                </c:pt>
                <c:pt idx="7">
                  <c:v>4</c:v>
                </c:pt>
                <c:pt idx="8">
                  <c:v>2</c:v>
                </c:pt>
                <c:pt idx="9">
                  <c:v>2</c:v>
                </c:pt>
                <c:pt idx="10">
                  <c:v>1</c:v>
                </c:pt>
              </c:numCache>
            </c:numRef>
          </c:val>
        </c:ser>
        <c:axId val="74660864"/>
        <c:axId val="74674944"/>
        <c:axId val="74392896"/>
      </c:line3DChart>
      <c:catAx>
        <c:axId val="74660864"/>
        <c:scaling>
          <c:orientation val="minMax"/>
        </c:scaling>
        <c:axPos val="b"/>
        <c:numFmt formatCode="General" sourceLinked="1"/>
        <c:tickLblPos val="nextTo"/>
        <c:crossAx val="74674944"/>
        <c:crosses val="autoZero"/>
        <c:auto val="1"/>
        <c:lblAlgn val="ctr"/>
        <c:lblOffset val="100"/>
      </c:catAx>
      <c:valAx>
        <c:axId val="74674944"/>
        <c:scaling>
          <c:orientation val="minMax"/>
        </c:scaling>
        <c:axPos val="l"/>
        <c:majorGridlines/>
        <c:numFmt formatCode="General" sourceLinked="1"/>
        <c:tickLblPos val="nextTo"/>
        <c:crossAx val="74660864"/>
        <c:crosses val="autoZero"/>
        <c:crossBetween val="between"/>
      </c:valAx>
      <c:serAx>
        <c:axId val="74392896"/>
        <c:scaling>
          <c:orientation val="minMax"/>
        </c:scaling>
        <c:axPos val="b"/>
        <c:tickLblPos val="nextTo"/>
        <c:crossAx val="74674944"/>
        <c:crosses val="autoZero"/>
      </c:serAx>
    </c:plotArea>
    <c:legend>
      <c:legendPos val="r"/>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fr-FR"/>
              <a:t>Nombre mesures/variation longueur</a:t>
            </a:r>
          </a:p>
        </c:rich>
      </c:tx>
      <c:layout/>
    </c:title>
    <c:view3D>
      <c:perspective val="30"/>
    </c:view3D>
    <c:plotArea>
      <c:layout/>
      <c:line3DChart>
        <c:grouping val="standard"/>
        <c:ser>
          <c:idx val="0"/>
          <c:order val="0"/>
          <c:tx>
            <c:v>lot 2</c:v>
          </c:tx>
          <c:cat>
            <c:numRef>
              <c:f>Feuil1!$S$36:$S$43</c:f>
              <c:numCache>
                <c:formatCode>General</c:formatCode>
                <c:ptCount val="8"/>
                <c:pt idx="0">
                  <c:v>0</c:v>
                </c:pt>
                <c:pt idx="1">
                  <c:v>-1</c:v>
                </c:pt>
                <c:pt idx="2">
                  <c:v>-2</c:v>
                </c:pt>
                <c:pt idx="3">
                  <c:v>-3</c:v>
                </c:pt>
                <c:pt idx="4">
                  <c:v>-4</c:v>
                </c:pt>
                <c:pt idx="5">
                  <c:v>-5</c:v>
                </c:pt>
                <c:pt idx="6">
                  <c:v>-6</c:v>
                </c:pt>
                <c:pt idx="7">
                  <c:v>-7</c:v>
                </c:pt>
              </c:numCache>
            </c:numRef>
          </c:cat>
          <c:val>
            <c:numRef>
              <c:f>Feuil1!$T$36:$T$43</c:f>
              <c:numCache>
                <c:formatCode>General</c:formatCode>
                <c:ptCount val="8"/>
                <c:pt idx="0">
                  <c:v>1</c:v>
                </c:pt>
                <c:pt idx="1">
                  <c:v>4</c:v>
                </c:pt>
                <c:pt idx="2">
                  <c:v>9</c:v>
                </c:pt>
                <c:pt idx="3">
                  <c:v>6</c:v>
                </c:pt>
                <c:pt idx="4">
                  <c:v>6</c:v>
                </c:pt>
                <c:pt idx="5">
                  <c:v>2</c:v>
                </c:pt>
                <c:pt idx="6">
                  <c:v>1</c:v>
                </c:pt>
                <c:pt idx="7">
                  <c:v>1</c:v>
                </c:pt>
              </c:numCache>
            </c:numRef>
          </c:val>
        </c:ser>
        <c:axId val="75176192"/>
        <c:axId val="75177984"/>
        <c:axId val="60459648"/>
      </c:line3DChart>
      <c:catAx>
        <c:axId val="75176192"/>
        <c:scaling>
          <c:orientation val="minMax"/>
        </c:scaling>
        <c:axPos val="b"/>
        <c:numFmt formatCode="General" sourceLinked="1"/>
        <c:tickLblPos val="nextTo"/>
        <c:crossAx val="75177984"/>
        <c:crosses val="autoZero"/>
        <c:auto val="1"/>
        <c:lblAlgn val="ctr"/>
        <c:lblOffset val="100"/>
      </c:catAx>
      <c:valAx>
        <c:axId val="75177984"/>
        <c:scaling>
          <c:orientation val="minMax"/>
        </c:scaling>
        <c:axPos val="l"/>
        <c:majorGridlines/>
        <c:numFmt formatCode="General" sourceLinked="1"/>
        <c:tickLblPos val="nextTo"/>
        <c:crossAx val="75176192"/>
        <c:crosses val="autoZero"/>
        <c:crossBetween val="between"/>
      </c:valAx>
      <c:serAx>
        <c:axId val="60459648"/>
        <c:scaling>
          <c:orientation val="minMax"/>
        </c:scaling>
        <c:axPos val="b"/>
        <c:tickLblPos val="nextTo"/>
        <c:crossAx val="75177984"/>
        <c:crosses val="autoZero"/>
      </c:serAx>
    </c:plotArea>
    <c:legend>
      <c:legendPos val="r"/>
      <c:layout/>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style val="26"/>
  <c:chart>
    <c:title>
      <c:tx>
        <c:rich>
          <a:bodyPr/>
          <a:lstStyle/>
          <a:p>
            <a:pPr>
              <a:defRPr/>
            </a:pPr>
            <a:r>
              <a:rPr lang="fr-FR"/>
              <a:t>rapport longueur hélice/poids avant soin</a:t>
            </a:r>
          </a:p>
        </c:rich>
      </c:tx>
      <c:layout>
        <c:manualLayout>
          <c:xMode val="edge"/>
          <c:yMode val="edge"/>
          <c:x val="6.6494177664411708E-2"/>
          <c:y val="0"/>
        </c:manualLayout>
      </c:layout>
    </c:title>
    <c:plotArea>
      <c:layout>
        <c:manualLayout>
          <c:layoutTarget val="inner"/>
          <c:xMode val="edge"/>
          <c:yMode val="edge"/>
          <c:x val="0.14280892652237603"/>
          <c:y val="0.14151389095231004"/>
          <c:w val="0.66363985280734417"/>
          <c:h val="0.76261977845989626"/>
        </c:manualLayout>
      </c:layout>
      <c:scatterChart>
        <c:scatterStyle val="lineMarker"/>
        <c:ser>
          <c:idx val="0"/>
          <c:order val="0"/>
          <c:tx>
            <c:v>lots 1et2</c:v>
          </c:tx>
          <c:spPr>
            <a:ln w="66675">
              <a:noFill/>
            </a:ln>
          </c:spPr>
          <c:xVal>
            <c:numRef>
              <c:f>Feuil1!$B$3:$B$83</c:f>
              <c:numCache>
                <c:formatCode>General</c:formatCode>
                <c:ptCount val="81"/>
                <c:pt idx="0">
                  <c:v>3.1</c:v>
                </c:pt>
                <c:pt idx="1">
                  <c:v>4</c:v>
                </c:pt>
                <c:pt idx="2">
                  <c:v>4.0999999999999996</c:v>
                </c:pt>
                <c:pt idx="3">
                  <c:v>4.3</c:v>
                </c:pt>
                <c:pt idx="4">
                  <c:v>4.4000000000000004</c:v>
                </c:pt>
                <c:pt idx="5">
                  <c:v>4.5999999999999996</c:v>
                </c:pt>
                <c:pt idx="6">
                  <c:v>6.1</c:v>
                </c:pt>
                <c:pt idx="7">
                  <c:v>7</c:v>
                </c:pt>
                <c:pt idx="8">
                  <c:v>7.3</c:v>
                </c:pt>
                <c:pt idx="9">
                  <c:v>7.5</c:v>
                </c:pt>
                <c:pt idx="10">
                  <c:v>8.4</c:v>
                </c:pt>
                <c:pt idx="11">
                  <c:v>9.6999999999999993</c:v>
                </c:pt>
                <c:pt idx="12">
                  <c:v>10.3</c:v>
                </c:pt>
                <c:pt idx="13">
                  <c:v>10.5</c:v>
                </c:pt>
                <c:pt idx="14">
                  <c:v>10.5</c:v>
                </c:pt>
                <c:pt idx="15">
                  <c:v>10.5</c:v>
                </c:pt>
                <c:pt idx="16">
                  <c:v>11.1</c:v>
                </c:pt>
                <c:pt idx="17">
                  <c:v>11.3</c:v>
                </c:pt>
                <c:pt idx="18">
                  <c:v>11.5</c:v>
                </c:pt>
                <c:pt idx="19">
                  <c:v>11.5</c:v>
                </c:pt>
                <c:pt idx="20">
                  <c:v>11.7</c:v>
                </c:pt>
                <c:pt idx="21">
                  <c:v>12.8</c:v>
                </c:pt>
                <c:pt idx="22">
                  <c:v>16</c:v>
                </c:pt>
                <c:pt idx="23">
                  <c:v>19.5</c:v>
                </c:pt>
                <c:pt idx="24">
                  <c:v>20</c:v>
                </c:pt>
                <c:pt idx="25">
                  <c:v>20.8</c:v>
                </c:pt>
                <c:pt idx="26">
                  <c:v>23.5</c:v>
                </c:pt>
                <c:pt idx="27">
                  <c:v>25</c:v>
                </c:pt>
                <c:pt idx="28">
                  <c:v>26</c:v>
                </c:pt>
                <c:pt idx="29">
                  <c:v>26</c:v>
                </c:pt>
                <c:pt idx="30">
                  <c:v>26.2</c:v>
                </c:pt>
                <c:pt idx="31">
                  <c:v>27.5</c:v>
                </c:pt>
                <c:pt idx="32">
                  <c:v>28</c:v>
                </c:pt>
                <c:pt idx="33">
                  <c:v>29</c:v>
                </c:pt>
                <c:pt idx="34">
                  <c:v>29</c:v>
                </c:pt>
                <c:pt idx="35">
                  <c:v>30</c:v>
                </c:pt>
                <c:pt idx="36">
                  <c:v>32.6</c:v>
                </c:pt>
                <c:pt idx="37">
                  <c:v>33</c:v>
                </c:pt>
                <c:pt idx="38">
                  <c:v>34</c:v>
                </c:pt>
                <c:pt idx="39">
                  <c:v>34.5</c:v>
                </c:pt>
                <c:pt idx="40">
                  <c:v>34.700000000000003</c:v>
                </c:pt>
                <c:pt idx="41">
                  <c:v>35.700000000000003</c:v>
                </c:pt>
                <c:pt idx="42">
                  <c:v>36</c:v>
                </c:pt>
                <c:pt idx="43">
                  <c:v>36</c:v>
                </c:pt>
                <c:pt idx="44">
                  <c:v>36.700000000000003</c:v>
                </c:pt>
                <c:pt idx="45">
                  <c:v>37</c:v>
                </c:pt>
                <c:pt idx="46">
                  <c:v>38</c:v>
                </c:pt>
                <c:pt idx="47">
                  <c:v>40</c:v>
                </c:pt>
                <c:pt idx="48">
                  <c:v>42</c:v>
                </c:pt>
                <c:pt idx="51">
                  <c:v>1.9000000000000001</c:v>
                </c:pt>
                <c:pt idx="52">
                  <c:v>3</c:v>
                </c:pt>
                <c:pt idx="53">
                  <c:v>3.7</c:v>
                </c:pt>
                <c:pt idx="54">
                  <c:v>4</c:v>
                </c:pt>
                <c:pt idx="55">
                  <c:v>4.7</c:v>
                </c:pt>
                <c:pt idx="56">
                  <c:v>4.8</c:v>
                </c:pt>
                <c:pt idx="57">
                  <c:v>4.8</c:v>
                </c:pt>
                <c:pt idx="58">
                  <c:v>5</c:v>
                </c:pt>
                <c:pt idx="59">
                  <c:v>6.5</c:v>
                </c:pt>
                <c:pt idx="60">
                  <c:v>6.6</c:v>
                </c:pt>
                <c:pt idx="61">
                  <c:v>6.7</c:v>
                </c:pt>
                <c:pt idx="62">
                  <c:v>7</c:v>
                </c:pt>
                <c:pt idx="63">
                  <c:v>8.6</c:v>
                </c:pt>
                <c:pt idx="64">
                  <c:v>9</c:v>
                </c:pt>
                <c:pt idx="65">
                  <c:v>10</c:v>
                </c:pt>
                <c:pt idx="66">
                  <c:v>10</c:v>
                </c:pt>
                <c:pt idx="67">
                  <c:v>11.7</c:v>
                </c:pt>
                <c:pt idx="68">
                  <c:v>12</c:v>
                </c:pt>
                <c:pt idx="69">
                  <c:v>13.5</c:v>
                </c:pt>
                <c:pt idx="70">
                  <c:v>14</c:v>
                </c:pt>
                <c:pt idx="71">
                  <c:v>14.1</c:v>
                </c:pt>
                <c:pt idx="72">
                  <c:v>15</c:v>
                </c:pt>
                <c:pt idx="73">
                  <c:v>15.2</c:v>
                </c:pt>
                <c:pt idx="74">
                  <c:v>17</c:v>
                </c:pt>
                <c:pt idx="75">
                  <c:v>18</c:v>
                </c:pt>
                <c:pt idx="76">
                  <c:v>28</c:v>
                </c:pt>
                <c:pt idx="77">
                  <c:v>30</c:v>
                </c:pt>
                <c:pt idx="78">
                  <c:v>31.5</c:v>
                </c:pt>
                <c:pt idx="79">
                  <c:v>37</c:v>
                </c:pt>
                <c:pt idx="80">
                  <c:v>56</c:v>
                </c:pt>
              </c:numCache>
            </c:numRef>
          </c:xVal>
          <c:yVal>
            <c:numRef>
              <c:f>Feuil1!$C$3:$C$83</c:f>
              <c:numCache>
                <c:formatCode>General</c:formatCode>
                <c:ptCount val="81"/>
                <c:pt idx="0">
                  <c:v>82</c:v>
                </c:pt>
                <c:pt idx="1">
                  <c:v>91</c:v>
                </c:pt>
                <c:pt idx="2">
                  <c:v>92</c:v>
                </c:pt>
                <c:pt idx="3">
                  <c:v>91</c:v>
                </c:pt>
                <c:pt idx="4">
                  <c:v>89</c:v>
                </c:pt>
                <c:pt idx="5">
                  <c:v>90</c:v>
                </c:pt>
                <c:pt idx="6">
                  <c:v>105</c:v>
                </c:pt>
                <c:pt idx="7">
                  <c:v>110</c:v>
                </c:pt>
                <c:pt idx="8">
                  <c:v>109</c:v>
                </c:pt>
                <c:pt idx="9">
                  <c:v>113</c:v>
                </c:pt>
                <c:pt idx="10">
                  <c:v>112</c:v>
                </c:pt>
                <c:pt idx="11">
                  <c:v>117</c:v>
                </c:pt>
                <c:pt idx="12">
                  <c:v>116</c:v>
                </c:pt>
                <c:pt idx="13">
                  <c:v>115</c:v>
                </c:pt>
                <c:pt idx="14">
                  <c:v>115</c:v>
                </c:pt>
                <c:pt idx="15">
                  <c:v>111</c:v>
                </c:pt>
                <c:pt idx="16">
                  <c:v>122</c:v>
                </c:pt>
                <c:pt idx="17">
                  <c:v>118</c:v>
                </c:pt>
                <c:pt idx="18">
                  <c:v>126</c:v>
                </c:pt>
                <c:pt idx="19">
                  <c:v>125</c:v>
                </c:pt>
                <c:pt idx="20">
                  <c:v>123</c:v>
                </c:pt>
                <c:pt idx="21">
                  <c:v>122</c:v>
                </c:pt>
                <c:pt idx="22">
                  <c:v>140</c:v>
                </c:pt>
                <c:pt idx="23">
                  <c:v>147</c:v>
                </c:pt>
                <c:pt idx="24">
                  <c:v>146</c:v>
                </c:pt>
                <c:pt idx="25">
                  <c:v>154</c:v>
                </c:pt>
                <c:pt idx="26">
                  <c:v>159</c:v>
                </c:pt>
                <c:pt idx="27">
                  <c:v>168</c:v>
                </c:pt>
                <c:pt idx="28">
                  <c:v>173</c:v>
                </c:pt>
                <c:pt idx="29">
                  <c:v>168</c:v>
                </c:pt>
                <c:pt idx="30">
                  <c:v>158</c:v>
                </c:pt>
                <c:pt idx="31">
                  <c:v>174</c:v>
                </c:pt>
                <c:pt idx="32">
                  <c:v>170</c:v>
                </c:pt>
                <c:pt idx="33">
                  <c:v>172</c:v>
                </c:pt>
                <c:pt idx="34">
                  <c:v>167</c:v>
                </c:pt>
                <c:pt idx="35">
                  <c:v>177</c:v>
                </c:pt>
                <c:pt idx="36">
                  <c:v>168</c:v>
                </c:pt>
                <c:pt idx="37">
                  <c:v>180</c:v>
                </c:pt>
                <c:pt idx="38">
                  <c:v>171</c:v>
                </c:pt>
                <c:pt idx="39">
                  <c:v>178</c:v>
                </c:pt>
                <c:pt idx="40">
                  <c:v>184</c:v>
                </c:pt>
                <c:pt idx="41">
                  <c:v>181</c:v>
                </c:pt>
                <c:pt idx="42">
                  <c:v>189</c:v>
                </c:pt>
                <c:pt idx="43">
                  <c:v>178</c:v>
                </c:pt>
                <c:pt idx="44">
                  <c:v>185</c:v>
                </c:pt>
                <c:pt idx="45">
                  <c:v>184</c:v>
                </c:pt>
                <c:pt idx="46">
                  <c:v>191</c:v>
                </c:pt>
                <c:pt idx="47">
                  <c:v>196</c:v>
                </c:pt>
                <c:pt idx="48">
                  <c:v>193</c:v>
                </c:pt>
                <c:pt idx="51">
                  <c:v>70</c:v>
                </c:pt>
                <c:pt idx="52">
                  <c:v>81</c:v>
                </c:pt>
                <c:pt idx="53">
                  <c:v>86</c:v>
                </c:pt>
                <c:pt idx="54">
                  <c:v>87</c:v>
                </c:pt>
                <c:pt idx="55">
                  <c:v>91</c:v>
                </c:pt>
                <c:pt idx="56">
                  <c:v>93</c:v>
                </c:pt>
                <c:pt idx="57">
                  <c:v>94</c:v>
                </c:pt>
                <c:pt idx="58">
                  <c:v>97</c:v>
                </c:pt>
                <c:pt idx="59">
                  <c:v>99</c:v>
                </c:pt>
                <c:pt idx="60">
                  <c:v>108</c:v>
                </c:pt>
                <c:pt idx="61">
                  <c:v>103</c:v>
                </c:pt>
                <c:pt idx="62">
                  <c:v>105</c:v>
                </c:pt>
                <c:pt idx="63">
                  <c:v>128</c:v>
                </c:pt>
                <c:pt idx="64">
                  <c:v>117</c:v>
                </c:pt>
                <c:pt idx="65">
                  <c:v>123</c:v>
                </c:pt>
                <c:pt idx="66">
                  <c:v>117</c:v>
                </c:pt>
                <c:pt idx="67">
                  <c:v>128</c:v>
                </c:pt>
                <c:pt idx="68">
                  <c:v>131</c:v>
                </c:pt>
                <c:pt idx="69">
                  <c:v>127</c:v>
                </c:pt>
                <c:pt idx="70">
                  <c:v>140</c:v>
                </c:pt>
                <c:pt idx="71">
                  <c:v>128</c:v>
                </c:pt>
                <c:pt idx="72">
                  <c:v>129</c:v>
                </c:pt>
                <c:pt idx="73">
                  <c:v>133</c:v>
                </c:pt>
                <c:pt idx="74">
                  <c:v>137</c:v>
                </c:pt>
                <c:pt idx="75">
                  <c:v>153</c:v>
                </c:pt>
                <c:pt idx="76">
                  <c:v>167</c:v>
                </c:pt>
                <c:pt idx="77">
                  <c:v>168</c:v>
                </c:pt>
                <c:pt idx="78">
                  <c:v>167</c:v>
                </c:pt>
                <c:pt idx="79">
                  <c:v>185</c:v>
                </c:pt>
                <c:pt idx="80">
                  <c:v>211</c:v>
                </c:pt>
              </c:numCache>
            </c:numRef>
          </c:yVal>
        </c:ser>
        <c:ser>
          <c:idx val="1"/>
          <c:order val="1"/>
          <c:tx>
            <c:v>lot3</c:v>
          </c:tx>
          <c:spPr>
            <a:ln w="66675">
              <a:noFill/>
            </a:ln>
          </c:spPr>
          <c:xVal>
            <c:numRef>
              <c:f>Feuil1!$B$86:$B$102</c:f>
              <c:numCache>
                <c:formatCode>General</c:formatCode>
                <c:ptCount val="17"/>
                <c:pt idx="0">
                  <c:v>2</c:v>
                </c:pt>
                <c:pt idx="1">
                  <c:v>4.8</c:v>
                </c:pt>
                <c:pt idx="2">
                  <c:v>7</c:v>
                </c:pt>
                <c:pt idx="3">
                  <c:v>7.3</c:v>
                </c:pt>
                <c:pt idx="4">
                  <c:v>8.4</c:v>
                </c:pt>
                <c:pt idx="5">
                  <c:v>8.6</c:v>
                </c:pt>
                <c:pt idx="6">
                  <c:v>10.199999999999999</c:v>
                </c:pt>
                <c:pt idx="7">
                  <c:v>11.5</c:v>
                </c:pt>
                <c:pt idx="8">
                  <c:v>12.2</c:v>
                </c:pt>
                <c:pt idx="9">
                  <c:v>14</c:v>
                </c:pt>
                <c:pt idx="10">
                  <c:v>15.3</c:v>
                </c:pt>
                <c:pt idx="11">
                  <c:v>23.2</c:v>
                </c:pt>
                <c:pt idx="12">
                  <c:v>24.4</c:v>
                </c:pt>
                <c:pt idx="13">
                  <c:v>25.5</c:v>
                </c:pt>
                <c:pt idx="14">
                  <c:v>25.5</c:v>
                </c:pt>
                <c:pt idx="15">
                  <c:v>34</c:v>
                </c:pt>
                <c:pt idx="16">
                  <c:v>42.5</c:v>
                </c:pt>
              </c:numCache>
            </c:numRef>
          </c:xVal>
          <c:yVal>
            <c:numRef>
              <c:f>Feuil1!$C$86:$C$102</c:f>
              <c:numCache>
                <c:formatCode>General</c:formatCode>
                <c:ptCount val="17"/>
                <c:pt idx="0">
                  <c:v>72</c:v>
                </c:pt>
                <c:pt idx="1">
                  <c:v>94</c:v>
                </c:pt>
                <c:pt idx="2">
                  <c:v>99</c:v>
                </c:pt>
                <c:pt idx="3">
                  <c:v>104</c:v>
                </c:pt>
                <c:pt idx="4">
                  <c:v>108</c:v>
                </c:pt>
                <c:pt idx="5">
                  <c:v>110</c:v>
                </c:pt>
                <c:pt idx="6">
                  <c:v>113</c:v>
                </c:pt>
                <c:pt idx="7">
                  <c:v>121</c:v>
                </c:pt>
                <c:pt idx="8">
                  <c:v>122</c:v>
                </c:pt>
                <c:pt idx="9">
                  <c:v>131</c:v>
                </c:pt>
                <c:pt idx="10">
                  <c:v>132</c:v>
                </c:pt>
                <c:pt idx="11">
                  <c:v>159</c:v>
                </c:pt>
                <c:pt idx="12">
                  <c:v>159</c:v>
                </c:pt>
                <c:pt idx="13">
                  <c:v>153</c:v>
                </c:pt>
                <c:pt idx="14">
                  <c:v>159</c:v>
                </c:pt>
                <c:pt idx="15">
                  <c:v>177</c:v>
                </c:pt>
                <c:pt idx="16">
                  <c:v>194</c:v>
                </c:pt>
              </c:numCache>
            </c:numRef>
          </c:yVal>
        </c:ser>
        <c:axId val="75210112"/>
        <c:axId val="75224576"/>
      </c:scatterChart>
      <c:valAx>
        <c:axId val="75210112"/>
        <c:scaling>
          <c:orientation val="minMax"/>
        </c:scaling>
        <c:axPos val="b"/>
        <c:minorGridlines/>
        <c:title>
          <c:tx>
            <c:rich>
              <a:bodyPr/>
              <a:lstStyle/>
              <a:p>
                <a:pPr>
                  <a:defRPr/>
                </a:pPr>
                <a:r>
                  <a:rPr lang="fr-FR"/>
                  <a:t>poids en kg</a:t>
                </a:r>
              </a:p>
            </c:rich>
          </c:tx>
        </c:title>
        <c:numFmt formatCode="General" sourceLinked="1"/>
        <c:tickLblPos val="nextTo"/>
        <c:crossAx val="75224576"/>
        <c:crosses val="autoZero"/>
        <c:crossBetween val="midCat"/>
      </c:valAx>
      <c:valAx>
        <c:axId val="75224576"/>
        <c:scaling>
          <c:orientation val="minMax"/>
        </c:scaling>
        <c:axPos val="l"/>
        <c:majorGridlines/>
        <c:minorGridlines/>
        <c:title>
          <c:tx>
            <c:rich>
              <a:bodyPr/>
              <a:lstStyle/>
              <a:p>
                <a:pPr>
                  <a:defRPr/>
                </a:pPr>
                <a:r>
                  <a:rPr lang="fr-FR"/>
                  <a:t>longueur hélice en cm</a:t>
                </a:r>
              </a:p>
            </c:rich>
          </c:tx>
        </c:title>
        <c:numFmt formatCode="General" sourceLinked="1"/>
        <c:tickLblPos val="nextTo"/>
        <c:crossAx val="75210112"/>
        <c:crosses val="autoZero"/>
        <c:crossBetween val="midCat"/>
      </c:valAx>
    </c:plotArea>
    <c:legend>
      <c:legendPos val="r"/>
    </c:legend>
    <c:plotVisOnly val="1"/>
  </c:chart>
  <c:txPr>
    <a:bodyPr/>
    <a:lstStyle/>
    <a:p>
      <a:pPr>
        <a:defRPr sz="1800"/>
      </a:pPr>
      <a:endParaRPr lang="fr-FR"/>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FR"/>
  <c:style val="26"/>
  <c:chart>
    <c:title>
      <c:tx>
        <c:rich>
          <a:bodyPr/>
          <a:lstStyle/>
          <a:p>
            <a:pPr>
              <a:defRPr/>
            </a:pPr>
            <a:r>
              <a:rPr lang="fr-FR"/>
              <a:t>rapport longueur hélice/poids après soin</a:t>
            </a:r>
          </a:p>
        </c:rich>
      </c:tx>
    </c:title>
    <c:plotArea>
      <c:layout/>
      <c:scatterChart>
        <c:scatterStyle val="lineMarker"/>
        <c:ser>
          <c:idx val="0"/>
          <c:order val="0"/>
          <c:tx>
            <c:v>lots 1et2</c:v>
          </c:tx>
          <c:spPr>
            <a:ln w="66675">
              <a:noFill/>
            </a:ln>
          </c:spPr>
          <c:xVal>
            <c:numRef>
              <c:f>Feuil1!$B$3:$B$84</c:f>
              <c:numCache>
                <c:formatCode>General</c:formatCode>
                <c:ptCount val="82"/>
                <c:pt idx="0">
                  <c:v>3.1</c:v>
                </c:pt>
                <c:pt idx="1">
                  <c:v>4</c:v>
                </c:pt>
                <c:pt idx="2">
                  <c:v>4.0999999999999996</c:v>
                </c:pt>
                <c:pt idx="3">
                  <c:v>4.3</c:v>
                </c:pt>
                <c:pt idx="4">
                  <c:v>4.4000000000000004</c:v>
                </c:pt>
                <c:pt idx="5">
                  <c:v>4.5999999999999996</c:v>
                </c:pt>
                <c:pt idx="6">
                  <c:v>6.1</c:v>
                </c:pt>
                <c:pt idx="7">
                  <c:v>7</c:v>
                </c:pt>
                <c:pt idx="8">
                  <c:v>7.3</c:v>
                </c:pt>
                <c:pt idx="9">
                  <c:v>7.5</c:v>
                </c:pt>
                <c:pt idx="10">
                  <c:v>8.4</c:v>
                </c:pt>
                <c:pt idx="11">
                  <c:v>9.6999999999999993</c:v>
                </c:pt>
                <c:pt idx="12">
                  <c:v>10.3</c:v>
                </c:pt>
                <c:pt idx="13">
                  <c:v>10.5</c:v>
                </c:pt>
                <c:pt idx="14">
                  <c:v>10.5</c:v>
                </c:pt>
                <c:pt idx="15">
                  <c:v>10.5</c:v>
                </c:pt>
                <c:pt idx="16">
                  <c:v>11.1</c:v>
                </c:pt>
                <c:pt idx="17">
                  <c:v>11.3</c:v>
                </c:pt>
                <c:pt idx="18">
                  <c:v>11.5</c:v>
                </c:pt>
                <c:pt idx="19">
                  <c:v>11.5</c:v>
                </c:pt>
                <c:pt idx="20">
                  <c:v>11.7</c:v>
                </c:pt>
                <c:pt idx="21">
                  <c:v>12.8</c:v>
                </c:pt>
                <c:pt idx="22">
                  <c:v>16</c:v>
                </c:pt>
                <c:pt idx="23">
                  <c:v>19.5</c:v>
                </c:pt>
                <c:pt idx="24">
                  <c:v>20</c:v>
                </c:pt>
                <c:pt idx="25">
                  <c:v>20.8</c:v>
                </c:pt>
                <c:pt idx="26">
                  <c:v>23.5</c:v>
                </c:pt>
                <c:pt idx="27">
                  <c:v>25</c:v>
                </c:pt>
                <c:pt idx="28">
                  <c:v>26</c:v>
                </c:pt>
                <c:pt idx="29">
                  <c:v>26</c:v>
                </c:pt>
                <c:pt idx="30">
                  <c:v>26.2</c:v>
                </c:pt>
                <c:pt idx="31">
                  <c:v>27.5</c:v>
                </c:pt>
                <c:pt idx="32">
                  <c:v>28</c:v>
                </c:pt>
                <c:pt idx="33">
                  <c:v>29</c:v>
                </c:pt>
                <c:pt idx="34">
                  <c:v>29</c:v>
                </c:pt>
                <c:pt idx="35">
                  <c:v>30</c:v>
                </c:pt>
                <c:pt idx="36">
                  <c:v>32.6</c:v>
                </c:pt>
                <c:pt idx="37">
                  <c:v>33</c:v>
                </c:pt>
                <c:pt idx="38">
                  <c:v>34</c:v>
                </c:pt>
                <c:pt idx="39">
                  <c:v>34.5</c:v>
                </c:pt>
                <c:pt idx="40">
                  <c:v>34.700000000000003</c:v>
                </c:pt>
                <c:pt idx="41">
                  <c:v>35.700000000000003</c:v>
                </c:pt>
                <c:pt idx="42">
                  <c:v>36</c:v>
                </c:pt>
                <c:pt idx="43">
                  <c:v>36</c:v>
                </c:pt>
                <c:pt idx="44">
                  <c:v>36.700000000000003</c:v>
                </c:pt>
                <c:pt idx="45">
                  <c:v>37</c:v>
                </c:pt>
                <c:pt idx="46">
                  <c:v>38</c:v>
                </c:pt>
                <c:pt idx="47">
                  <c:v>40</c:v>
                </c:pt>
                <c:pt idx="48">
                  <c:v>42</c:v>
                </c:pt>
                <c:pt idx="51">
                  <c:v>1.9000000000000001</c:v>
                </c:pt>
                <c:pt idx="52">
                  <c:v>3</c:v>
                </c:pt>
                <c:pt idx="53">
                  <c:v>3.7</c:v>
                </c:pt>
                <c:pt idx="54">
                  <c:v>4</c:v>
                </c:pt>
                <c:pt idx="55">
                  <c:v>4.7</c:v>
                </c:pt>
                <c:pt idx="56">
                  <c:v>4.8</c:v>
                </c:pt>
                <c:pt idx="57">
                  <c:v>4.8</c:v>
                </c:pt>
                <c:pt idx="58">
                  <c:v>5</c:v>
                </c:pt>
                <c:pt idx="59">
                  <c:v>6.5</c:v>
                </c:pt>
                <c:pt idx="60">
                  <c:v>6.6</c:v>
                </c:pt>
                <c:pt idx="61">
                  <c:v>6.7</c:v>
                </c:pt>
                <c:pt idx="62">
                  <c:v>7</c:v>
                </c:pt>
                <c:pt idx="63">
                  <c:v>8.6</c:v>
                </c:pt>
                <c:pt idx="64">
                  <c:v>9</c:v>
                </c:pt>
                <c:pt idx="65">
                  <c:v>10</c:v>
                </c:pt>
                <c:pt idx="66">
                  <c:v>10</c:v>
                </c:pt>
                <c:pt idx="67">
                  <c:v>11.7</c:v>
                </c:pt>
                <c:pt idx="68">
                  <c:v>12</c:v>
                </c:pt>
                <c:pt idx="69">
                  <c:v>13.5</c:v>
                </c:pt>
                <c:pt idx="70">
                  <c:v>14</c:v>
                </c:pt>
                <c:pt idx="71">
                  <c:v>14.1</c:v>
                </c:pt>
                <c:pt idx="72">
                  <c:v>15</c:v>
                </c:pt>
                <c:pt idx="73">
                  <c:v>15.2</c:v>
                </c:pt>
                <c:pt idx="74">
                  <c:v>17</c:v>
                </c:pt>
                <c:pt idx="75">
                  <c:v>18</c:v>
                </c:pt>
                <c:pt idx="76">
                  <c:v>28</c:v>
                </c:pt>
                <c:pt idx="77">
                  <c:v>30</c:v>
                </c:pt>
                <c:pt idx="78">
                  <c:v>31.5</c:v>
                </c:pt>
                <c:pt idx="79">
                  <c:v>37</c:v>
                </c:pt>
                <c:pt idx="80">
                  <c:v>56</c:v>
                </c:pt>
              </c:numCache>
            </c:numRef>
          </c:xVal>
          <c:yVal>
            <c:numRef>
              <c:f>Feuil1!$D$3:$D$83</c:f>
              <c:numCache>
                <c:formatCode>General</c:formatCode>
                <c:ptCount val="81"/>
                <c:pt idx="0">
                  <c:v>81</c:v>
                </c:pt>
                <c:pt idx="1">
                  <c:v>86</c:v>
                </c:pt>
                <c:pt idx="2">
                  <c:v>89</c:v>
                </c:pt>
                <c:pt idx="3">
                  <c:v>89</c:v>
                </c:pt>
                <c:pt idx="4">
                  <c:v>86</c:v>
                </c:pt>
                <c:pt idx="5">
                  <c:v>87</c:v>
                </c:pt>
                <c:pt idx="6">
                  <c:v>100</c:v>
                </c:pt>
                <c:pt idx="7">
                  <c:v>107</c:v>
                </c:pt>
                <c:pt idx="8">
                  <c:v>106</c:v>
                </c:pt>
                <c:pt idx="9">
                  <c:v>109</c:v>
                </c:pt>
                <c:pt idx="10">
                  <c:v>111</c:v>
                </c:pt>
                <c:pt idx="11">
                  <c:v>111</c:v>
                </c:pt>
                <c:pt idx="12">
                  <c:v>112</c:v>
                </c:pt>
                <c:pt idx="13">
                  <c:v>117</c:v>
                </c:pt>
                <c:pt idx="14">
                  <c:v>113</c:v>
                </c:pt>
                <c:pt idx="15">
                  <c:v>107</c:v>
                </c:pt>
                <c:pt idx="16">
                  <c:v>121</c:v>
                </c:pt>
                <c:pt idx="17">
                  <c:v>116</c:v>
                </c:pt>
                <c:pt idx="18">
                  <c:v>122</c:v>
                </c:pt>
                <c:pt idx="19">
                  <c:v>121</c:v>
                </c:pt>
                <c:pt idx="20">
                  <c:v>119</c:v>
                </c:pt>
                <c:pt idx="21">
                  <c:v>119</c:v>
                </c:pt>
                <c:pt idx="22">
                  <c:v>136</c:v>
                </c:pt>
                <c:pt idx="23">
                  <c:v>143</c:v>
                </c:pt>
                <c:pt idx="24">
                  <c:v>143</c:v>
                </c:pt>
                <c:pt idx="25">
                  <c:v>151</c:v>
                </c:pt>
                <c:pt idx="26">
                  <c:v>155</c:v>
                </c:pt>
                <c:pt idx="27">
                  <c:v>160</c:v>
                </c:pt>
                <c:pt idx="28">
                  <c:v>168</c:v>
                </c:pt>
                <c:pt idx="29">
                  <c:v>163</c:v>
                </c:pt>
                <c:pt idx="30">
                  <c:v>154</c:v>
                </c:pt>
                <c:pt idx="31">
                  <c:v>169</c:v>
                </c:pt>
                <c:pt idx="32">
                  <c:v>164</c:v>
                </c:pt>
                <c:pt idx="33">
                  <c:v>167</c:v>
                </c:pt>
                <c:pt idx="34">
                  <c:v>163</c:v>
                </c:pt>
                <c:pt idx="35">
                  <c:v>172</c:v>
                </c:pt>
                <c:pt idx="36">
                  <c:v>165</c:v>
                </c:pt>
                <c:pt idx="37">
                  <c:v>177</c:v>
                </c:pt>
                <c:pt idx="38">
                  <c:v>168</c:v>
                </c:pt>
                <c:pt idx="39">
                  <c:v>173</c:v>
                </c:pt>
                <c:pt idx="40">
                  <c:v>177</c:v>
                </c:pt>
                <c:pt idx="41">
                  <c:v>172</c:v>
                </c:pt>
                <c:pt idx="42">
                  <c:v>184</c:v>
                </c:pt>
                <c:pt idx="43">
                  <c:v>174</c:v>
                </c:pt>
                <c:pt idx="44">
                  <c:v>177</c:v>
                </c:pt>
                <c:pt idx="45">
                  <c:v>177</c:v>
                </c:pt>
                <c:pt idx="46">
                  <c:v>188</c:v>
                </c:pt>
                <c:pt idx="47">
                  <c:v>190</c:v>
                </c:pt>
                <c:pt idx="48">
                  <c:v>187</c:v>
                </c:pt>
                <c:pt idx="51">
                  <c:v>70</c:v>
                </c:pt>
                <c:pt idx="52">
                  <c:v>80</c:v>
                </c:pt>
                <c:pt idx="53">
                  <c:v>82</c:v>
                </c:pt>
                <c:pt idx="54">
                  <c:v>86</c:v>
                </c:pt>
                <c:pt idx="55">
                  <c:v>88</c:v>
                </c:pt>
                <c:pt idx="56">
                  <c:v>92</c:v>
                </c:pt>
                <c:pt idx="57">
                  <c:v>92</c:v>
                </c:pt>
                <c:pt idx="58">
                  <c:v>95</c:v>
                </c:pt>
                <c:pt idx="59">
                  <c:v>97</c:v>
                </c:pt>
                <c:pt idx="60">
                  <c:v>105</c:v>
                </c:pt>
                <c:pt idx="61">
                  <c:v>101</c:v>
                </c:pt>
                <c:pt idx="62">
                  <c:v>101</c:v>
                </c:pt>
                <c:pt idx="63">
                  <c:v>125</c:v>
                </c:pt>
                <c:pt idx="64">
                  <c:v>114</c:v>
                </c:pt>
                <c:pt idx="65">
                  <c:v>121</c:v>
                </c:pt>
                <c:pt idx="66">
                  <c:v>113</c:v>
                </c:pt>
                <c:pt idx="67">
                  <c:v>123</c:v>
                </c:pt>
                <c:pt idx="68">
                  <c:v>126</c:v>
                </c:pt>
                <c:pt idx="69">
                  <c:v>126</c:v>
                </c:pt>
                <c:pt idx="70">
                  <c:v>138</c:v>
                </c:pt>
                <c:pt idx="71">
                  <c:v>126</c:v>
                </c:pt>
                <c:pt idx="72">
                  <c:v>127</c:v>
                </c:pt>
                <c:pt idx="73">
                  <c:v>131</c:v>
                </c:pt>
                <c:pt idx="74">
                  <c:v>133</c:v>
                </c:pt>
                <c:pt idx="75">
                  <c:v>147</c:v>
                </c:pt>
                <c:pt idx="76">
                  <c:v>164</c:v>
                </c:pt>
                <c:pt idx="77">
                  <c:v>164</c:v>
                </c:pt>
                <c:pt idx="78">
                  <c:v>164</c:v>
                </c:pt>
                <c:pt idx="79">
                  <c:v>181</c:v>
                </c:pt>
                <c:pt idx="80">
                  <c:v>204</c:v>
                </c:pt>
              </c:numCache>
            </c:numRef>
          </c:yVal>
        </c:ser>
        <c:ser>
          <c:idx val="1"/>
          <c:order val="1"/>
          <c:tx>
            <c:v>lot 3</c:v>
          </c:tx>
          <c:spPr>
            <a:ln w="66675">
              <a:noFill/>
            </a:ln>
          </c:spPr>
          <c:xVal>
            <c:numRef>
              <c:f>Feuil1!$B$86:$B$104</c:f>
              <c:numCache>
                <c:formatCode>General</c:formatCode>
                <c:ptCount val="19"/>
                <c:pt idx="0">
                  <c:v>2</c:v>
                </c:pt>
                <c:pt idx="1">
                  <c:v>4.8</c:v>
                </c:pt>
                <c:pt idx="2">
                  <c:v>7</c:v>
                </c:pt>
                <c:pt idx="3">
                  <c:v>7.3</c:v>
                </c:pt>
                <c:pt idx="4">
                  <c:v>8.4</c:v>
                </c:pt>
                <c:pt idx="5">
                  <c:v>8.6</c:v>
                </c:pt>
                <c:pt idx="6">
                  <c:v>10.199999999999999</c:v>
                </c:pt>
                <c:pt idx="7">
                  <c:v>11.5</c:v>
                </c:pt>
                <c:pt idx="8">
                  <c:v>12.2</c:v>
                </c:pt>
                <c:pt idx="9">
                  <c:v>14</c:v>
                </c:pt>
                <c:pt idx="10">
                  <c:v>15.3</c:v>
                </c:pt>
                <c:pt idx="11">
                  <c:v>23.2</c:v>
                </c:pt>
                <c:pt idx="12">
                  <c:v>24.4</c:v>
                </c:pt>
                <c:pt idx="13">
                  <c:v>25.5</c:v>
                </c:pt>
                <c:pt idx="14">
                  <c:v>25.5</c:v>
                </c:pt>
                <c:pt idx="15">
                  <c:v>34</c:v>
                </c:pt>
                <c:pt idx="16">
                  <c:v>42.5</c:v>
                </c:pt>
              </c:numCache>
            </c:numRef>
          </c:xVal>
          <c:yVal>
            <c:numRef>
              <c:f>Feuil1!$D$86:$D$104</c:f>
              <c:numCache>
                <c:formatCode>General</c:formatCode>
                <c:ptCount val="19"/>
                <c:pt idx="0">
                  <c:v>72</c:v>
                </c:pt>
                <c:pt idx="1">
                  <c:v>94</c:v>
                </c:pt>
                <c:pt idx="2">
                  <c:v>99</c:v>
                </c:pt>
                <c:pt idx="3">
                  <c:v>104</c:v>
                </c:pt>
                <c:pt idx="4">
                  <c:v>108</c:v>
                </c:pt>
                <c:pt idx="5">
                  <c:v>110</c:v>
                </c:pt>
                <c:pt idx="6">
                  <c:v>113</c:v>
                </c:pt>
                <c:pt idx="7">
                  <c:v>121</c:v>
                </c:pt>
                <c:pt idx="8">
                  <c:v>122</c:v>
                </c:pt>
                <c:pt idx="9">
                  <c:v>131</c:v>
                </c:pt>
                <c:pt idx="10">
                  <c:v>131</c:v>
                </c:pt>
                <c:pt idx="11">
                  <c:v>158</c:v>
                </c:pt>
                <c:pt idx="12">
                  <c:v>159</c:v>
                </c:pt>
                <c:pt idx="13">
                  <c:v>153</c:v>
                </c:pt>
                <c:pt idx="14">
                  <c:v>159</c:v>
                </c:pt>
                <c:pt idx="15">
                  <c:v>177</c:v>
                </c:pt>
                <c:pt idx="16">
                  <c:v>194</c:v>
                </c:pt>
              </c:numCache>
            </c:numRef>
          </c:yVal>
        </c:ser>
        <c:axId val="74853760"/>
        <c:axId val="74860032"/>
      </c:scatterChart>
      <c:valAx>
        <c:axId val="74853760"/>
        <c:scaling>
          <c:orientation val="minMax"/>
        </c:scaling>
        <c:axPos val="b"/>
        <c:minorGridlines/>
        <c:title>
          <c:tx>
            <c:rich>
              <a:bodyPr/>
              <a:lstStyle/>
              <a:p>
                <a:pPr>
                  <a:defRPr/>
                </a:pPr>
                <a:r>
                  <a:rPr lang="fr-FR"/>
                  <a:t>poids en kg</a:t>
                </a:r>
              </a:p>
            </c:rich>
          </c:tx>
        </c:title>
        <c:numFmt formatCode="General" sourceLinked="1"/>
        <c:tickLblPos val="nextTo"/>
        <c:crossAx val="74860032"/>
        <c:crosses val="autoZero"/>
        <c:crossBetween val="midCat"/>
      </c:valAx>
      <c:valAx>
        <c:axId val="74860032"/>
        <c:scaling>
          <c:orientation val="minMax"/>
        </c:scaling>
        <c:axPos val="l"/>
        <c:majorGridlines/>
        <c:minorGridlines/>
        <c:title>
          <c:tx>
            <c:rich>
              <a:bodyPr/>
              <a:lstStyle/>
              <a:p>
                <a:pPr>
                  <a:defRPr/>
                </a:pPr>
                <a:r>
                  <a:rPr lang="fr-FR"/>
                  <a:t>longueur hélice en cm</a:t>
                </a:r>
              </a:p>
            </c:rich>
          </c:tx>
        </c:title>
        <c:numFmt formatCode="General" sourceLinked="1"/>
        <c:tickLblPos val="nextTo"/>
        <c:crossAx val="74853760"/>
        <c:crosses val="autoZero"/>
        <c:crossBetween val="midCat"/>
      </c:valAx>
    </c:plotArea>
    <c:legend>
      <c:legendPos val="r"/>
    </c:legend>
    <c:plotVisOnly val="1"/>
  </c:chart>
  <c:txPr>
    <a:bodyPr/>
    <a:lstStyle/>
    <a:p>
      <a:pPr>
        <a:defRPr sz="1800"/>
      </a:pPr>
      <a:endParaRPr lang="fr-FR"/>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fr-FR"/>
  <c:style val="26"/>
  <c:chart>
    <c:title>
      <c:tx>
        <c:rich>
          <a:bodyPr/>
          <a:lstStyle/>
          <a:p>
            <a:pPr>
              <a:defRPr/>
            </a:pPr>
            <a:r>
              <a:rPr lang="fr-FR"/>
              <a:t>rapport longueur hélice/poids</a:t>
            </a:r>
          </a:p>
        </c:rich>
      </c:tx>
    </c:title>
    <c:plotArea>
      <c:layout/>
      <c:scatterChart>
        <c:scatterStyle val="lineMarker"/>
        <c:ser>
          <c:idx val="0"/>
          <c:order val="0"/>
          <c:tx>
            <c:v>lot 1 après soin</c:v>
          </c:tx>
          <c:spPr>
            <a:ln w="66675">
              <a:noFill/>
            </a:ln>
          </c:spPr>
          <c:xVal>
            <c:numRef>
              <c:f>Feuil1!$B$139:$B$187</c:f>
              <c:numCache>
                <c:formatCode>General</c:formatCode>
                <c:ptCount val="49"/>
                <c:pt idx="0">
                  <c:v>3.1</c:v>
                </c:pt>
                <c:pt idx="1">
                  <c:v>4</c:v>
                </c:pt>
                <c:pt idx="2">
                  <c:v>4.0999999999999996</c:v>
                </c:pt>
                <c:pt idx="3">
                  <c:v>4.3</c:v>
                </c:pt>
                <c:pt idx="4">
                  <c:v>4.4000000000000004</c:v>
                </c:pt>
                <c:pt idx="5">
                  <c:v>4.5999999999999996</c:v>
                </c:pt>
                <c:pt idx="6">
                  <c:v>6.1</c:v>
                </c:pt>
                <c:pt idx="7">
                  <c:v>7</c:v>
                </c:pt>
                <c:pt idx="8">
                  <c:v>7.3</c:v>
                </c:pt>
                <c:pt idx="9">
                  <c:v>7.5</c:v>
                </c:pt>
                <c:pt idx="10">
                  <c:v>8.4</c:v>
                </c:pt>
                <c:pt idx="11">
                  <c:v>9.7000000000000011</c:v>
                </c:pt>
                <c:pt idx="12">
                  <c:v>10.3</c:v>
                </c:pt>
                <c:pt idx="13">
                  <c:v>10.5</c:v>
                </c:pt>
                <c:pt idx="14">
                  <c:v>10.5</c:v>
                </c:pt>
                <c:pt idx="15">
                  <c:v>10.5</c:v>
                </c:pt>
                <c:pt idx="16">
                  <c:v>11.1</c:v>
                </c:pt>
                <c:pt idx="17">
                  <c:v>11.3</c:v>
                </c:pt>
                <c:pt idx="18">
                  <c:v>11.5</c:v>
                </c:pt>
                <c:pt idx="19">
                  <c:v>11.5</c:v>
                </c:pt>
                <c:pt idx="20">
                  <c:v>11.7</c:v>
                </c:pt>
                <c:pt idx="21">
                  <c:v>12.8</c:v>
                </c:pt>
                <c:pt idx="22">
                  <c:v>16</c:v>
                </c:pt>
                <c:pt idx="23">
                  <c:v>19.5</c:v>
                </c:pt>
                <c:pt idx="24">
                  <c:v>20</c:v>
                </c:pt>
                <c:pt idx="25">
                  <c:v>20.8</c:v>
                </c:pt>
                <c:pt idx="26">
                  <c:v>23.5</c:v>
                </c:pt>
                <c:pt idx="27">
                  <c:v>25</c:v>
                </c:pt>
                <c:pt idx="28">
                  <c:v>26</c:v>
                </c:pt>
                <c:pt idx="29">
                  <c:v>26</c:v>
                </c:pt>
                <c:pt idx="30">
                  <c:v>26.2</c:v>
                </c:pt>
                <c:pt idx="31">
                  <c:v>27.5</c:v>
                </c:pt>
                <c:pt idx="32">
                  <c:v>28</c:v>
                </c:pt>
                <c:pt idx="33">
                  <c:v>29</c:v>
                </c:pt>
                <c:pt idx="34">
                  <c:v>29</c:v>
                </c:pt>
                <c:pt idx="35">
                  <c:v>30</c:v>
                </c:pt>
                <c:pt idx="36">
                  <c:v>32.6</c:v>
                </c:pt>
                <c:pt idx="37">
                  <c:v>33</c:v>
                </c:pt>
                <c:pt idx="38">
                  <c:v>34</c:v>
                </c:pt>
                <c:pt idx="39">
                  <c:v>34.5</c:v>
                </c:pt>
                <c:pt idx="40">
                  <c:v>34.700000000000003</c:v>
                </c:pt>
                <c:pt idx="41">
                  <c:v>35.700000000000003</c:v>
                </c:pt>
                <c:pt idx="42">
                  <c:v>36</c:v>
                </c:pt>
                <c:pt idx="43">
                  <c:v>36</c:v>
                </c:pt>
                <c:pt idx="44">
                  <c:v>36.700000000000003</c:v>
                </c:pt>
                <c:pt idx="45">
                  <c:v>37</c:v>
                </c:pt>
                <c:pt idx="46">
                  <c:v>38</c:v>
                </c:pt>
                <c:pt idx="47">
                  <c:v>40</c:v>
                </c:pt>
                <c:pt idx="48">
                  <c:v>42</c:v>
                </c:pt>
              </c:numCache>
            </c:numRef>
          </c:xVal>
          <c:yVal>
            <c:numRef>
              <c:f>Feuil1!$D$139:$D$187</c:f>
              <c:numCache>
                <c:formatCode>General</c:formatCode>
                <c:ptCount val="49"/>
                <c:pt idx="0">
                  <c:v>81</c:v>
                </c:pt>
                <c:pt idx="1">
                  <c:v>86</c:v>
                </c:pt>
                <c:pt idx="2">
                  <c:v>89</c:v>
                </c:pt>
                <c:pt idx="3">
                  <c:v>89</c:v>
                </c:pt>
                <c:pt idx="4">
                  <c:v>86</c:v>
                </c:pt>
                <c:pt idx="5">
                  <c:v>87</c:v>
                </c:pt>
                <c:pt idx="6">
                  <c:v>100</c:v>
                </c:pt>
                <c:pt idx="7">
                  <c:v>107</c:v>
                </c:pt>
                <c:pt idx="8">
                  <c:v>106</c:v>
                </c:pt>
                <c:pt idx="9">
                  <c:v>109</c:v>
                </c:pt>
                <c:pt idx="10">
                  <c:v>111</c:v>
                </c:pt>
                <c:pt idx="11">
                  <c:v>111</c:v>
                </c:pt>
                <c:pt idx="12">
                  <c:v>112</c:v>
                </c:pt>
                <c:pt idx="13">
                  <c:v>117</c:v>
                </c:pt>
                <c:pt idx="14">
                  <c:v>113</c:v>
                </c:pt>
                <c:pt idx="15">
                  <c:v>107</c:v>
                </c:pt>
                <c:pt idx="16">
                  <c:v>121</c:v>
                </c:pt>
                <c:pt idx="17">
                  <c:v>116</c:v>
                </c:pt>
                <c:pt idx="18">
                  <c:v>122</c:v>
                </c:pt>
                <c:pt idx="19">
                  <c:v>121</c:v>
                </c:pt>
                <c:pt idx="20">
                  <c:v>119</c:v>
                </c:pt>
                <c:pt idx="21">
                  <c:v>119</c:v>
                </c:pt>
                <c:pt idx="22">
                  <c:v>136</c:v>
                </c:pt>
                <c:pt idx="23">
                  <c:v>143</c:v>
                </c:pt>
                <c:pt idx="24">
                  <c:v>143</c:v>
                </c:pt>
                <c:pt idx="25">
                  <c:v>151</c:v>
                </c:pt>
                <c:pt idx="26">
                  <c:v>155</c:v>
                </c:pt>
                <c:pt idx="27">
                  <c:v>160</c:v>
                </c:pt>
                <c:pt idx="28">
                  <c:v>168</c:v>
                </c:pt>
                <c:pt idx="29">
                  <c:v>163</c:v>
                </c:pt>
                <c:pt idx="30">
                  <c:v>154</c:v>
                </c:pt>
                <c:pt idx="31">
                  <c:v>169</c:v>
                </c:pt>
                <c:pt idx="32">
                  <c:v>164</c:v>
                </c:pt>
                <c:pt idx="33">
                  <c:v>167</c:v>
                </c:pt>
                <c:pt idx="34">
                  <c:v>163</c:v>
                </c:pt>
                <c:pt idx="35">
                  <c:v>172</c:v>
                </c:pt>
                <c:pt idx="36">
                  <c:v>165</c:v>
                </c:pt>
                <c:pt idx="37">
                  <c:v>177</c:v>
                </c:pt>
                <c:pt idx="38">
                  <c:v>168</c:v>
                </c:pt>
                <c:pt idx="39">
                  <c:v>173</c:v>
                </c:pt>
                <c:pt idx="40">
                  <c:v>177</c:v>
                </c:pt>
                <c:pt idx="41">
                  <c:v>172</c:v>
                </c:pt>
                <c:pt idx="42">
                  <c:v>184</c:v>
                </c:pt>
                <c:pt idx="43">
                  <c:v>174</c:v>
                </c:pt>
                <c:pt idx="44">
                  <c:v>177</c:v>
                </c:pt>
                <c:pt idx="45">
                  <c:v>177</c:v>
                </c:pt>
                <c:pt idx="46">
                  <c:v>188</c:v>
                </c:pt>
                <c:pt idx="47">
                  <c:v>190</c:v>
                </c:pt>
                <c:pt idx="48">
                  <c:v>187</c:v>
                </c:pt>
              </c:numCache>
            </c:numRef>
          </c:yVal>
        </c:ser>
        <c:ser>
          <c:idx val="1"/>
          <c:order val="1"/>
          <c:tx>
            <c:v>lot asymptotique</c:v>
          </c:tx>
          <c:spPr>
            <a:ln w="66675">
              <a:noFill/>
            </a:ln>
          </c:spPr>
          <c:xVal>
            <c:numRef>
              <c:f>Feuil1!$B$243:$B$259</c:f>
              <c:numCache>
                <c:formatCode>General</c:formatCode>
                <c:ptCount val="17"/>
                <c:pt idx="0">
                  <c:v>3</c:v>
                </c:pt>
                <c:pt idx="1">
                  <c:v>6</c:v>
                </c:pt>
                <c:pt idx="2">
                  <c:v>9</c:v>
                </c:pt>
                <c:pt idx="3">
                  <c:v>12</c:v>
                </c:pt>
                <c:pt idx="4">
                  <c:v>15</c:v>
                </c:pt>
                <c:pt idx="5">
                  <c:v>18</c:v>
                </c:pt>
                <c:pt idx="6">
                  <c:v>21</c:v>
                </c:pt>
                <c:pt idx="7">
                  <c:v>24</c:v>
                </c:pt>
                <c:pt idx="8">
                  <c:v>27</c:v>
                </c:pt>
                <c:pt idx="9">
                  <c:v>30</c:v>
                </c:pt>
                <c:pt idx="10">
                  <c:v>33</c:v>
                </c:pt>
                <c:pt idx="11">
                  <c:v>36</c:v>
                </c:pt>
                <c:pt idx="12">
                  <c:v>39</c:v>
                </c:pt>
                <c:pt idx="13">
                  <c:v>42</c:v>
                </c:pt>
                <c:pt idx="14">
                  <c:v>45</c:v>
                </c:pt>
                <c:pt idx="15">
                  <c:v>48</c:v>
                </c:pt>
                <c:pt idx="16">
                  <c:v>51</c:v>
                </c:pt>
              </c:numCache>
            </c:numRef>
          </c:xVal>
          <c:yVal>
            <c:numRef>
              <c:f>Feuil1!$C$243:$C$259</c:f>
              <c:numCache>
                <c:formatCode>General</c:formatCode>
                <c:ptCount val="17"/>
                <c:pt idx="0">
                  <c:v>75</c:v>
                </c:pt>
                <c:pt idx="1">
                  <c:v>95</c:v>
                </c:pt>
                <c:pt idx="2">
                  <c:v>109</c:v>
                </c:pt>
                <c:pt idx="3">
                  <c:v>118</c:v>
                </c:pt>
                <c:pt idx="4">
                  <c:v>127</c:v>
                </c:pt>
                <c:pt idx="5">
                  <c:v>135</c:v>
                </c:pt>
                <c:pt idx="6">
                  <c:v>143</c:v>
                </c:pt>
                <c:pt idx="7">
                  <c:v>150</c:v>
                </c:pt>
                <c:pt idx="8">
                  <c:v>157</c:v>
                </c:pt>
                <c:pt idx="9">
                  <c:v>162</c:v>
                </c:pt>
                <c:pt idx="10">
                  <c:v>168</c:v>
                </c:pt>
                <c:pt idx="11">
                  <c:v>174</c:v>
                </c:pt>
                <c:pt idx="12">
                  <c:v>180</c:v>
                </c:pt>
                <c:pt idx="13">
                  <c:v>185</c:v>
                </c:pt>
                <c:pt idx="14">
                  <c:v>190</c:v>
                </c:pt>
                <c:pt idx="15">
                  <c:v>195</c:v>
                </c:pt>
                <c:pt idx="16">
                  <c:v>199</c:v>
                </c:pt>
              </c:numCache>
            </c:numRef>
          </c:yVal>
        </c:ser>
        <c:axId val="76881920"/>
        <c:axId val="76883840"/>
      </c:scatterChart>
      <c:valAx>
        <c:axId val="76881920"/>
        <c:scaling>
          <c:orientation val="minMax"/>
        </c:scaling>
        <c:axPos val="b"/>
        <c:minorGridlines/>
        <c:title>
          <c:tx>
            <c:rich>
              <a:bodyPr/>
              <a:lstStyle/>
              <a:p>
                <a:pPr>
                  <a:defRPr/>
                </a:pPr>
                <a:r>
                  <a:rPr lang="fr-FR"/>
                  <a:t>poids en kg</a:t>
                </a:r>
              </a:p>
            </c:rich>
          </c:tx>
        </c:title>
        <c:numFmt formatCode="General" sourceLinked="1"/>
        <c:tickLblPos val="nextTo"/>
        <c:crossAx val="76883840"/>
        <c:crosses val="autoZero"/>
        <c:crossBetween val="midCat"/>
      </c:valAx>
      <c:valAx>
        <c:axId val="76883840"/>
        <c:scaling>
          <c:orientation val="minMax"/>
        </c:scaling>
        <c:axPos val="l"/>
        <c:majorGridlines/>
        <c:minorGridlines/>
        <c:title>
          <c:tx>
            <c:rich>
              <a:bodyPr/>
              <a:lstStyle/>
              <a:p>
                <a:pPr>
                  <a:defRPr/>
                </a:pPr>
                <a:r>
                  <a:rPr lang="fr-FR"/>
                  <a:t>longueur en cm</a:t>
                </a:r>
              </a:p>
            </c:rich>
          </c:tx>
        </c:title>
        <c:numFmt formatCode="General" sourceLinked="1"/>
        <c:tickLblPos val="nextTo"/>
        <c:crossAx val="76881920"/>
        <c:crosses val="autoZero"/>
        <c:crossBetween val="midCat"/>
      </c:valAx>
    </c:plotArea>
    <c:legend>
      <c:legendPos val="r"/>
    </c:legend>
    <c:plotVisOnly val="1"/>
  </c:chart>
  <c:txPr>
    <a:bodyPr/>
    <a:lstStyle/>
    <a:p>
      <a:pPr>
        <a:defRPr sz="1800"/>
      </a:pPr>
      <a:endParaRPr lang="fr-FR"/>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583129-59E0-3C4F-825D-68700ADBCA23}" type="datetimeFigureOut">
              <a:rPr lang="fr-FR" smtClean="0"/>
              <a:pPr/>
              <a:t>31/01/2014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97C5AB-7F18-9D4B-8CC5-623582D4180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C97C5AB-7F18-9D4B-8CC5-623582D41801}" type="slidenum">
              <a:rPr lang="fr-FR" smtClean="0"/>
              <a:pPr/>
              <a:t>11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5F91936-84E3-C149-B8C0-77DDD3A87732}" type="datetimeFigureOut">
              <a:rPr lang="fr-FR" smtClean="0"/>
              <a:pPr/>
              <a:t>31/01/2014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8029CE4-8ED7-E644-AF4C-1AD08E9FC37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5F91936-84E3-C149-B8C0-77DDD3A87732}" type="datetimeFigureOut">
              <a:rPr lang="fr-FR" smtClean="0"/>
              <a:pPr/>
              <a:t>31/01/2014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8029CE4-8ED7-E644-AF4C-1AD08E9FC37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5F91936-84E3-C149-B8C0-77DDD3A87732}" type="datetimeFigureOut">
              <a:rPr lang="fr-FR" smtClean="0"/>
              <a:pPr/>
              <a:t>31/01/2014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8029CE4-8ED7-E644-AF4C-1AD08E9FC37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5F91936-84E3-C149-B8C0-77DDD3A87732}" type="datetimeFigureOut">
              <a:rPr lang="fr-FR" smtClean="0"/>
              <a:pPr/>
              <a:t>31/01/2014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8029CE4-8ED7-E644-AF4C-1AD08E9FC37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5F91936-84E3-C149-B8C0-77DDD3A87732}" type="datetimeFigureOut">
              <a:rPr lang="fr-FR" smtClean="0"/>
              <a:pPr/>
              <a:t>31/01/2014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8029CE4-8ED7-E644-AF4C-1AD08E9FC37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5F91936-84E3-C149-B8C0-77DDD3A87732}" type="datetimeFigureOut">
              <a:rPr lang="fr-FR" smtClean="0"/>
              <a:pPr/>
              <a:t>31/01/2014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8029CE4-8ED7-E644-AF4C-1AD08E9FC37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5F91936-84E3-C149-B8C0-77DDD3A87732}" type="datetimeFigureOut">
              <a:rPr lang="fr-FR" smtClean="0"/>
              <a:pPr/>
              <a:t>31/01/2014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8029CE4-8ED7-E644-AF4C-1AD08E9FC37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B5F91936-84E3-C149-B8C0-77DDD3A87732}" type="datetimeFigureOut">
              <a:rPr lang="fr-FR" smtClean="0"/>
              <a:pPr/>
              <a:t>31/01/2014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8029CE4-8ED7-E644-AF4C-1AD08E9FC37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5F91936-84E3-C149-B8C0-77DDD3A87732}" type="datetimeFigureOut">
              <a:rPr lang="fr-FR" smtClean="0"/>
              <a:pPr/>
              <a:t>31/01/2014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8029CE4-8ED7-E644-AF4C-1AD08E9FC37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5F91936-84E3-C149-B8C0-77DDD3A87732}" type="datetimeFigureOut">
              <a:rPr lang="fr-FR" smtClean="0"/>
              <a:pPr/>
              <a:t>31/01/2014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8029CE4-8ED7-E644-AF4C-1AD08E9FC37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5F91936-84E3-C149-B8C0-77DDD3A87732}" type="datetimeFigureOut">
              <a:rPr lang="fr-FR" smtClean="0"/>
              <a:pPr/>
              <a:t>31/01/2014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8029CE4-8ED7-E644-AF4C-1AD08E9FC37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F91936-84E3-C149-B8C0-77DDD3A87732}" type="datetimeFigureOut">
              <a:rPr lang="fr-FR" smtClean="0"/>
              <a:pPr/>
              <a:t>31/01/2014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029CE4-8ED7-E644-AF4C-1AD08E9FC37E}"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Macintosh%20HD:Users:jeanfrancoispollet:Desktop:JF%20POLLET%20DIE%20OSTEO%202013:Me%CC%81moire:helice%20jf.docx!OLE_LINK1"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b="1" dirty="0"/>
              <a:t>Contribution à l'étude d'une mesure de l'effet ostéopathique chez les chiens</a:t>
            </a:r>
            <a:r>
              <a:rPr lang="fr-FR" dirty="0"/>
              <a:t/>
            </a:r>
            <a:br>
              <a:rPr lang="fr-FR" dirty="0"/>
            </a:br>
            <a:r>
              <a:rPr lang="fr-FR" dirty="0"/>
              <a:t> </a:t>
            </a:r>
            <a:br>
              <a:rPr lang="fr-FR" dirty="0"/>
            </a:br>
            <a:r>
              <a:rPr lang="fr-FR" dirty="0"/>
              <a:t> </a:t>
            </a:r>
            <a:br>
              <a:rPr lang="fr-FR" dirty="0"/>
            </a:br>
            <a:r>
              <a:rPr lang="fr-FR" dirty="0"/>
              <a:t> </a:t>
            </a:r>
            <a:br>
              <a:rPr lang="fr-FR" dirty="0"/>
            </a:br>
            <a:endParaRPr lang="fr-FR" dirty="0"/>
          </a:p>
        </p:txBody>
      </p:sp>
      <p:sp>
        <p:nvSpPr>
          <p:cNvPr id="3" name="Sous-titre 2"/>
          <p:cNvSpPr>
            <a:spLocks noGrp="1"/>
          </p:cNvSpPr>
          <p:nvPr>
            <p:ph type="subTitle" idx="1"/>
          </p:nvPr>
        </p:nvSpPr>
        <p:spPr>
          <a:xfrm>
            <a:off x="3644348" y="5002696"/>
            <a:ext cx="5124174" cy="1568174"/>
          </a:xfrm>
        </p:spPr>
        <p:txBody>
          <a:bodyPr>
            <a:normAutofit fontScale="25000" lnSpcReduction="20000"/>
          </a:bodyPr>
          <a:lstStyle/>
          <a:p>
            <a:r>
              <a:rPr lang="fr-FR" sz="5600" b="1" dirty="0"/>
              <a:t>Jean François POLLET</a:t>
            </a:r>
            <a:endParaRPr lang="fr-FR" sz="5600" dirty="0"/>
          </a:p>
          <a:p>
            <a:r>
              <a:rPr lang="fr-FR" sz="5600" b="1" dirty="0"/>
              <a:t>Docteur </a:t>
            </a:r>
            <a:r>
              <a:rPr lang="fr-FR" sz="5600" b="1" dirty="0" smtClean="0"/>
              <a:t>vétérinaire</a:t>
            </a:r>
            <a:r>
              <a:rPr lang="fr-FR" sz="5600" dirty="0" smtClean="0"/>
              <a:t> </a:t>
            </a:r>
            <a:endParaRPr lang="fr-FR" sz="5600" dirty="0"/>
          </a:p>
          <a:p>
            <a:r>
              <a:rPr lang="fr-FR" sz="5600" dirty="0" smtClean="0"/>
              <a:t> </a:t>
            </a:r>
          </a:p>
          <a:p>
            <a:r>
              <a:rPr lang="fr-FR" sz="5600" b="1" dirty="0"/>
              <a:t>Mémoire pour l'obtention du Diplôme d'ostéopathie de l'Ecole Nationale Vétérinaire de </a:t>
            </a:r>
            <a:r>
              <a:rPr lang="fr-FR" sz="5600" b="1" dirty="0" smtClean="0"/>
              <a:t>Nantes</a:t>
            </a:r>
            <a:endParaRPr lang="fr-FR" sz="5600" dirty="0" smtClean="0"/>
          </a:p>
          <a:p>
            <a:r>
              <a:rPr lang="fr-FR" sz="5600" b="1" dirty="0"/>
              <a:t>2013</a:t>
            </a:r>
            <a:endParaRPr lang="fr-FR" sz="5600" dirty="0"/>
          </a:p>
          <a:p>
            <a:r>
              <a:rPr lang="fr-FR" sz="5600" dirty="0"/>
              <a:t> </a:t>
            </a:r>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42958"/>
            <a:ext cx="8229600" cy="5883206"/>
          </a:xfrm>
        </p:spPr>
        <p:txBody>
          <a:bodyPr/>
          <a:lstStyle/>
          <a:p>
            <a:r>
              <a:rPr lang="fr-FR" sz="1600" dirty="0"/>
              <a:t>Lot 2 : diminution moyenne de 3 cm (2,9 cm pour 30 mesures dont uniquement 5 chiens &gt; 20 kg</a:t>
            </a:r>
            <a:r>
              <a:rPr lang="fr-FR" sz="1600" dirty="0" smtClean="0"/>
              <a:t>)</a:t>
            </a:r>
          </a:p>
          <a:p>
            <a:endParaRPr lang="fr-FR" sz="1600" dirty="0" smtClean="0"/>
          </a:p>
          <a:p>
            <a:endParaRPr lang="fr-FR" sz="1600" dirty="0" smtClean="0"/>
          </a:p>
          <a:p>
            <a:endParaRPr lang="fr-FR" sz="1600" dirty="0" smtClean="0"/>
          </a:p>
          <a:p>
            <a:endParaRPr lang="fr-FR" sz="1600" dirty="0" smtClean="0"/>
          </a:p>
          <a:p>
            <a:endParaRPr lang="fr-FR" sz="1600" dirty="0" smtClean="0"/>
          </a:p>
          <a:p>
            <a:endParaRPr lang="fr-FR" sz="1600" dirty="0" smtClean="0"/>
          </a:p>
          <a:p>
            <a:endParaRPr lang="fr-FR" sz="1600" dirty="0" smtClean="0"/>
          </a:p>
          <a:p>
            <a:endParaRPr lang="fr-FR" sz="1600" dirty="0" smtClean="0"/>
          </a:p>
          <a:p>
            <a:endParaRPr lang="fr-FR" sz="1600" dirty="0" smtClean="0"/>
          </a:p>
          <a:p>
            <a:endParaRPr lang="fr-FR" sz="1600" dirty="0" smtClean="0"/>
          </a:p>
          <a:p>
            <a:endParaRPr lang="fr-FR" sz="1600" dirty="0" smtClean="0"/>
          </a:p>
          <a:p>
            <a:endParaRPr lang="fr-FR" sz="1600" dirty="0" smtClean="0"/>
          </a:p>
          <a:p>
            <a:endParaRPr lang="fr-FR" sz="1600" dirty="0" smtClean="0"/>
          </a:p>
          <a:p>
            <a:endParaRPr lang="fr-FR" sz="1600" dirty="0" smtClean="0"/>
          </a:p>
          <a:p>
            <a:r>
              <a:rPr lang="fr-FR" sz="1600" dirty="0"/>
              <a:t>Lot 3 : aucun changement notable de longueur pour 17 mesures ( 15 mesures identiques et 2 chiens présentant une diminution de 1 cm)</a:t>
            </a:r>
            <a:endParaRPr lang="fr-FR" sz="1600" dirty="0" smtClean="0"/>
          </a:p>
          <a:p>
            <a:pPr>
              <a:buNone/>
            </a:pPr>
            <a:endParaRPr lang="fr-FR" sz="1600" dirty="0"/>
          </a:p>
        </p:txBody>
      </p:sp>
      <p:graphicFrame>
        <p:nvGraphicFramePr>
          <p:cNvPr id="4" name="G 6"/>
          <p:cNvGraphicFramePr/>
          <p:nvPr/>
        </p:nvGraphicFramePr>
        <p:xfrm>
          <a:off x="2133599" y="919920"/>
          <a:ext cx="5375965" cy="390607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42958"/>
            <a:ext cx="8229600" cy="5883206"/>
          </a:xfrm>
        </p:spPr>
        <p:txBody>
          <a:bodyPr>
            <a:normAutofit fontScale="47500" lnSpcReduction="20000"/>
          </a:bodyPr>
          <a:lstStyle/>
          <a:p>
            <a:endParaRPr lang="fr-FR" dirty="0" smtClean="0"/>
          </a:p>
          <a:p>
            <a:pPr>
              <a:buNone/>
            </a:pPr>
            <a:r>
              <a:rPr lang="fr-FR" sz="4000" dirty="0" smtClean="0"/>
              <a:t> </a:t>
            </a:r>
            <a:endParaRPr lang="fr-FR" sz="4000" dirty="0"/>
          </a:p>
          <a:p>
            <a:r>
              <a:rPr lang="fr-FR" sz="4000" dirty="0"/>
              <a:t>La mesure de l'hélice </a:t>
            </a:r>
            <a:r>
              <a:rPr lang="fr-FR" sz="4000" dirty="0" err="1"/>
              <a:t>fasciale</a:t>
            </a:r>
            <a:r>
              <a:rPr lang="fr-FR" sz="4000" dirty="0"/>
              <a:t> semble permettre d'objectiver un changement rapide de l'organisme suite au soin ostéopathique. Généralement cette mesure diminue après une séance d'ostéopathie, ce qui va dans le sens d'une meilleure </a:t>
            </a:r>
            <a:r>
              <a:rPr lang="fr-FR" sz="4000" dirty="0" err="1" smtClean="0"/>
              <a:t>contractibilité</a:t>
            </a:r>
            <a:r>
              <a:rPr lang="fr-FR" sz="4000" dirty="0" smtClean="0"/>
              <a:t> cellulaire </a:t>
            </a:r>
            <a:r>
              <a:rPr lang="fr-FR" sz="4000" dirty="0"/>
              <a:t>et par extension du corps de l'animal. Les cellules étant moins tendues, elles se laissent mieux comprimer par le mètre de couturière, corroborant le modèle </a:t>
            </a:r>
            <a:r>
              <a:rPr lang="fr-FR" sz="4000" dirty="0" err="1" smtClean="0"/>
              <a:t>tenségritif</a:t>
            </a:r>
            <a:r>
              <a:rPr lang="fr-FR" sz="4000" dirty="0" smtClean="0"/>
              <a:t> </a:t>
            </a:r>
            <a:r>
              <a:rPr lang="fr-FR" sz="4000" dirty="0"/>
              <a:t>de l'organisme.</a:t>
            </a:r>
          </a:p>
          <a:p>
            <a:pPr>
              <a:buNone/>
            </a:pPr>
            <a:r>
              <a:rPr lang="fr-FR" sz="4000" dirty="0"/>
              <a:t> </a:t>
            </a:r>
          </a:p>
          <a:p>
            <a:r>
              <a:rPr lang="fr-FR" sz="4000" dirty="0"/>
              <a:t>En revanche, je n'observe aucun changement rapide lors de la consultation vaccinale. C'est vraisemblablement lié au fait que le vaccin n'a pas le temps d'agir en un temps si court.</a:t>
            </a:r>
          </a:p>
          <a:p>
            <a:pPr>
              <a:buNone/>
            </a:pPr>
            <a:r>
              <a:rPr lang="fr-FR" sz="4000" dirty="0"/>
              <a:t> </a:t>
            </a:r>
          </a:p>
          <a:p>
            <a:r>
              <a:rPr lang="fr-FR" sz="4000" dirty="0"/>
              <a:t>Le fait que la mesure ne change pas lors d'une consultation vaccinale (environ 15 minutes) tandis qu'elle diminue lors d'un soin ostéopathique avant une chirurgie pour le lot n°2 (environ 15 minutes également) démontre qu'il a bien un lien entre le soin ostéopathique et la longueur de l'hélice. Je suis toujours aussi étonné que ce changement soit aussi rapide. Cependant à bien y réfléchir, lorsque lors d'une séance ostéopathique une dysfonction lâche sous nos mains que ce soit en </a:t>
            </a:r>
            <a:r>
              <a:rPr lang="fr-FR" sz="4000" dirty="0" err="1"/>
              <a:t>fasciale</a:t>
            </a:r>
            <a:r>
              <a:rPr lang="fr-FR" sz="4000" dirty="0"/>
              <a:t> ou en </a:t>
            </a:r>
            <a:r>
              <a:rPr lang="fr-FR" sz="4000" dirty="0" err="1"/>
              <a:t>mrp</a:t>
            </a:r>
            <a:r>
              <a:rPr lang="fr-FR" sz="4000" dirty="0"/>
              <a:t>, la sensation est immédiate et le corps du patient semble de nouveau respirer plus harmonieusement</a:t>
            </a:r>
            <a:r>
              <a:rPr lang="fr-FR" sz="4000" dirty="0" smtClean="0"/>
              <a:t>. </a:t>
            </a:r>
            <a:endParaRPr lang="fr-FR" sz="4000" dirty="0"/>
          </a:p>
          <a:p>
            <a:pPr>
              <a:buNone/>
            </a:pPr>
            <a:r>
              <a:rPr lang="fr-FR" dirty="0"/>
              <a:t> </a:t>
            </a:r>
            <a:endParaRPr lang="fr-FR" sz="4400" dirty="0"/>
          </a:p>
          <a:p>
            <a:pPr>
              <a:buNone/>
            </a:pPr>
            <a:r>
              <a:rPr lang="fr-FR" dirty="0"/>
              <a:t> </a:t>
            </a:r>
            <a:endParaRPr lang="fr-FR" sz="4400" dirty="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66036"/>
            <a:ext cx="8229600" cy="5660128"/>
          </a:xfrm>
        </p:spPr>
        <p:txBody>
          <a:bodyPr/>
          <a:lstStyle/>
          <a:p>
            <a:pPr>
              <a:buNone/>
            </a:pPr>
            <a:r>
              <a:rPr lang="fr-FR" dirty="0" smtClean="0"/>
              <a:t>Comparaison avec les résultats de P. Chêne</a:t>
            </a:r>
            <a:endParaRPr lang="fr-FR" dirty="0"/>
          </a:p>
        </p:txBody>
      </p:sp>
      <p:graphicFrame>
        <p:nvGraphicFramePr>
          <p:cNvPr id="25602" name="Object 2"/>
          <p:cNvGraphicFramePr>
            <a:graphicFrameLocks noChangeAspect="1"/>
          </p:cNvGraphicFramePr>
          <p:nvPr/>
        </p:nvGraphicFramePr>
        <p:xfrm>
          <a:off x="673653" y="2321229"/>
          <a:ext cx="7840869" cy="3001728"/>
        </p:xfrm>
        <a:graphic>
          <a:graphicData uri="http://schemas.openxmlformats.org/presentationml/2006/ole">
            <p:oleObj spid="_x0000_s25602" name="Document" r:id="rId3" imgW="6108475" imgH="1803334" progId="Word.Document.12">
              <p:link updateAutomatic="1"/>
            </p:oleObj>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 7"/>
          <p:cNvGraphicFramePr>
            <a:graphicFrameLocks noGrp="1"/>
          </p:cNvGraphicFramePr>
          <p:nvPr>
            <p:ph idx="1"/>
          </p:nvPr>
        </p:nvGraphicFramePr>
        <p:xfrm>
          <a:off x="154609" y="176213"/>
          <a:ext cx="8532191" cy="59499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 8"/>
          <p:cNvGraphicFramePr>
            <a:graphicFrameLocks noGrp="1"/>
          </p:cNvGraphicFramePr>
          <p:nvPr>
            <p:ph idx="1"/>
          </p:nvPr>
        </p:nvGraphicFramePr>
        <p:xfrm>
          <a:off x="457200" y="254000"/>
          <a:ext cx="8229600" cy="58721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10666"/>
          </a:xfrm>
        </p:spPr>
        <p:txBody>
          <a:bodyPr>
            <a:noAutofit/>
          </a:bodyPr>
          <a:lstStyle/>
          <a:p>
            <a:pPr algn="l"/>
            <a:r>
              <a:rPr lang="fr-FR" sz="1800" dirty="0" smtClean="0"/>
              <a:t>Valeurs planchers ?</a:t>
            </a:r>
            <a:endParaRPr lang="fr-FR" sz="1800" dirty="0"/>
          </a:p>
        </p:txBody>
      </p:sp>
      <p:graphicFrame>
        <p:nvGraphicFramePr>
          <p:cNvPr id="4" name="G 9"/>
          <p:cNvGraphicFramePr>
            <a:graphicFrameLocks noGrp="1"/>
          </p:cNvGraphicFramePr>
          <p:nvPr>
            <p:ph idx="1"/>
          </p:nvPr>
        </p:nvGraphicFramePr>
        <p:xfrm>
          <a:off x="457200" y="717550"/>
          <a:ext cx="8229600" cy="540861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2134"/>
            <a:ext cx="8229600" cy="720590"/>
          </a:xfrm>
        </p:spPr>
        <p:txBody>
          <a:bodyPr>
            <a:normAutofit/>
          </a:bodyPr>
          <a:lstStyle/>
          <a:p>
            <a:r>
              <a:rPr lang="fr-FR" sz="3200" dirty="0" smtClean="0"/>
              <a:t>conclusion</a:t>
            </a:r>
            <a:endParaRPr lang="fr-FR" sz="3200" dirty="0"/>
          </a:p>
        </p:txBody>
      </p:sp>
      <p:sp>
        <p:nvSpPr>
          <p:cNvPr id="3" name="Espace réservé du contenu 2"/>
          <p:cNvSpPr>
            <a:spLocks noGrp="1"/>
          </p:cNvSpPr>
          <p:nvPr>
            <p:ph idx="1"/>
          </p:nvPr>
        </p:nvSpPr>
        <p:spPr>
          <a:xfrm>
            <a:off x="457200" y="1161954"/>
            <a:ext cx="8229600" cy="5341380"/>
          </a:xfrm>
        </p:spPr>
        <p:txBody>
          <a:bodyPr>
            <a:normAutofit fontScale="47500" lnSpcReduction="20000"/>
          </a:bodyPr>
          <a:lstStyle/>
          <a:p>
            <a:pPr algn="just">
              <a:buNone/>
            </a:pPr>
            <a:r>
              <a:rPr lang="fr-FR" dirty="0" smtClean="0"/>
              <a:t>	. Les mesures de ces hélices sont répétables ( 3 mesures à 1cm près)</a:t>
            </a:r>
          </a:p>
          <a:p>
            <a:pPr algn="just">
              <a:buNone/>
            </a:pPr>
            <a:endParaRPr lang="fr-FR" dirty="0" smtClean="0"/>
          </a:p>
          <a:p>
            <a:pPr algn="just">
              <a:buNone/>
            </a:pPr>
            <a:r>
              <a:rPr lang="fr-FR" dirty="0" smtClean="0"/>
              <a:t>	. La </a:t>
            </a:r>
            <a:r>
              <a:rPr lang="fr-FR" dirty="0"/>
              <a:t>mesure de cette hélice met en évidence la capacité du corps à se détendre lors d’un </a:t>
            </a:r>
            <a:r>
              <a:rPr lang="fr-FR" dirty="0" smtClean="0"/>
              <a:t>soin ostéopathique </a:t>
            </a:r>
            <a:r>
              <a:rPr lang="fr-FR" dirty="0"/>
              <a:t>et </a:t>
            </a:r>
            <a:r>
              <a:rPr lang="fr-FR" dirty="0" smtClean="0"/>
              <a:t>ceci relativement </a:t>
            </a:r>
            <a:r>
              <a:rPr lang="fr-FR" dirty="0"/>
              <a:t>de façon quasi instantanée.</a:t>
            </a:r>
            <a:r>
              <a:rPr lang="fr-FR" dirty="0" smtClean="0"/>
              <a:t> </a:t>
            </a:r>
          </a:p>
          <a:p>
            <a:pPr algn="just">
              <a:buNone/>
            </a:pPr>
            <a:endParaRPr lang="fr-FR" dirty="0" smtClean="0"/>
          </a:p>
          <a:p>
            <a:pPr algn="just">
              <a:buNone/>
            </a:pPr>
            <a:r>
              <a:rPr lang="fr-FR" dirty="0" smtClean="0"/>
              <a:t>	. Lors </a:t>
            </a:r>
            <a:r>
              <a:rPr lang="fr-FR" dirty="0"/>
              <a:t>de suivi à plus long terme d’animaux , il semble que la longueur de l’hélice diminue lors du passage d’un état pathologique à un état de meilleur santé. Autrement dit, l’état de santé de l’animal semble aller de pair avec une meilleure capacité de ses cellules à se laisser comprimer, et par le biais de la </a:t>
            </a:r>
            <a:r>
              <a:rPr lang="fr-FR" dirty="0" err="1"/>
              <a:t>tenségrité</a:t>
            </a:r>
            <a:r>
              <a:rPr lang="fr-FR" dirty="0"/>
              <a:t> à avoir une hélice </a:t>
            </a:r>
            <a:r>
              <a:rPr lang="fr-FR" dirty="0" err="1"/>
              <a:t>fasciale</a:t>
            </a:r>
            <a:r>
              <a:rPr lang="fr-FR" dirty="0"/>
              <a:t> de moindre longueur.</a:t>
            </a:r>
            <a:r>
              <a:rPr lang="fr-FR" dirty="0" smtClean="0"/>
              <a:t> </a:t>
            </a:r>
          </a:p>
          <a:p>
            <a:pPr algn="just">
              <a:buNone/>
            </a:pPr>
            <a:r>
              <a:rPr lang="fr-FR" dirty="0" smtClean="0"/>
              <a:t>	</a:t>
            </a:r>
          </a:p>
          <a:p>
            <a:pPr algn="just">
              <a:buNone/>
            </a:pPr>
            <a:r>
              <a:rPr lang="fr-FR" dirty="0" smtClean="0"/>
              <a:t>	. Cette </a:t>
            </a:r>
            <a:r>
              <a:rPr lang="fr-FR" dirty="0"/>
              <a:t>longueur idéale d’hélice de l’animal serait un peu comme son poids de forme</a:t>
            </a:r>
            <a:r>
              <a:rPr lang="fr-FR" dirty="0" smtClean="0"/>
              <a:t>.</a:t>
            </a:r>
          </a:p>
          <a:p>
            <a:pPr algn="just">
              <a:buNone/>
            </a:pPr>
            <a:endParaRPr lang="fr-FR" dirty="0" smtClean="0"/>
          </a:p>
          <a:p>
            <a:pPr algn="just">
              <a:buNone/>
            </a:pPr>
            <a:r>
              <a:rPr lang="fr-FR" dirty="0" smtClean="0"/>
              <a:t>	. On peut donc mesurer </a:t>
            </a:r>
            <a:r>
              <a:rPr lang="fr-FR" dirty="0"/>
              <a:t>facilement et rapidement un effet ostéopathique. Mais est-ce suffisant et utile?</a:t>
            </a:r>
            <a:r>
              <a:rPr lang="fr-FR" dirty="0" smtClean="0"/>
              <a:t> </a:t>
            </a:r>
          </a:p>
          <a:p>
            <a:pPr algn="just">
              <a:buNone/>
            </a:pPr>
            <a:endParaRPr lang="fr-FR" dirty="0" smtClean="0"/>
          </a:p>
          <a:p>
            <a:pPr algn="just">
              <a:buNone/>
            </a:pPr>
            <a:r>
              <a:rPr lang="fr-FR" dirty="0" smtClean="0"/>
              <a:t>	Suffisant</a:t>
            </a:r>
            <a:r>
              <a:rPr lang="fr-FR" dirty="0"/>
              <a:t>, malheureusement pas, la mesure de l'hélice illustre bien et en partie les notions de </a:t>
            </a:r>
            <a:r>
              <a:rPr lang="fr-FR" dirty="0" err="1"/>
              <a:t>tenségrité</a:t>
            </a:r>
            <a:r>
              <a:rPr lang="fr-FR" dirty="0"/>
              <a:t>, de FTM, de torsion physiologique mais il faudra encore d'autres découvertes pour comprendre ce qui se passe lors d'un soin « ostéopathique ». </a:t>
            </a:r>
            <a:endParaRPr lang="fr-FR" dirty="0" smtClean="0"/>
          </a:p>
          <a:p>
            <a:pPr algn="just">
              <a:buNone/>
            </a:pPr>
            <a:r>
              <a:rPr lang="fr-FR" dirty="0" smtClean="0"/>
              <a:t>	Utile </a:t>
            </a:r>
            <a:r>
              <a:rPr lang="fr-FR" dirty="0"/>
              <a:t>pour se rassurer certes « je suis capable de faire ça ? », pour montrer aux sceptiques « je suis capable de faire ça ! », donc une finalité bien égoïste somme toute et un peu paradoxale. Le thérapeute est là pour aider l'autre et non pas pour se satisfaire l'égo. Cependant je dois bien avouer que cette étude m'a été fort utile pour avancer dans mon apprentissage d'ostéopathe et il n'y a pas de mal à se faire du bien.</a:t>
            </a:r>
            <a:r>
              <a:rPr lang="fr-FR" dirty="0" smtClean="0"/>
              <a:t> </a:t>
            </a:r>
          </a:p>
          <a:p>
            <a:pPr algn="just">
              <a:buNone/>
            </a:pPr>
            <a:r>
              <a:rPr lang="fr-FR" dirty="0" smtClean="0"/>
              <a:t>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Pourquoi mesurer ?</a:t>
            </a:r>
            <a:endParaRPr lang="fr-FR" dirty="0"/>
          </a:p>
        </p:txBody>
      </p:sp>
      <p:sp>
        <p:nvSpPr>
          <p:cNvPr id="3" name="Espace réservé du contenu 2"/>
          <p:cNvSpPr>
            <a:spLocks noGrp="1"/>
          </p:cNvSpPr>
          <p:nvPr>
            <p:ph idx="1"/>
          </p:nvPr>
        </p:nvSpPr>
        <p:spPr/>
        <p:txBody>
          <a:bodyPr>
            <a:normAutofit fontScale="77500" lnSpcReduction="20000"/>
          </a:bodyPr>
          <a:lstStyle/>
          <a:p>
            <a:pPr algn="just"/>
            <a:r>
              <a:rPr lang="fr-FR" dirty="0"/>
              <a:t>«</a:t>
            </a:r>
            <a:r>
              <a:rPr lang="fr-FR" dirty="0" smtClean="0"/>
              <a:t> Un </a:t>
            </a:r>
            <a:r>
              <a:rPr lang="fr-FR" dirty="0"/>
              <a:t>des reproches fait à l'ostéopathie est de ne pas être mesurable, quantifiable. Et si tout d'un coup il ressortait quelque chose de simple, voir de très simple pour mesurer l 'effet ostéopathique ?» dixit Patrick Chêne. (1)</a:t>
            </a:r>
          </a:p>
          <a:p>
            <a:pPr algn="just"/>
            <a:r>
              <a:rPr lang="fr-FR" dirty="0"/>
              <a:t>Je serais tenté de rajouter plus égoïstement et s'il existait une mesure qui me permettrait de montrer au propriétaire et surtout à moi-même qu'il s'est passé quelque chose pendant un soin ostéopathique. Car honnêtement, j' ai beau me dire que ma main a toujours raison, mon cerveau cartésien a parfois du mal à l'accepter.</a:t>
            </a:r>
          </a:p>
          <a:p>
            <a:pPr algn="just"/>
            <a:r>
              <a:rPr lang="fr-FR" dirty="0"/>
              <a:t>Alors j' ai voulu comprendre, essayer et vérifier la mesure de l'hélice </a:t>
            </a:r>
            <a:r>
              <a:rPr lang="fr-FR" dirty="0" err="1"/>
              <a:t>fasciale</a:t>
            </a:r>
            <a:r>
              <a:rPr lang="fr-FR" dirty="0"/>
              <a:t> chez le chien.</a:t>
            </a:r>
          </a:p>
          <a:p>
            <a:pPr algn="just"/>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a:t>I Notions Biophysiques</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r>
              <a:rPr lang="fr-FR" sz="2400" dirty="0" smtClean="0"/>
              <a:t>1.</a:t>
            </a:r>
            <a:r>
              <a:rPr lang="fr-FR" sz="2400" dirty="0"/>
              <a:t>Le Mouvement Respiratoire Primaire ( Sutherland 1873-1954)</a:t>
            </a:r>
            <a:r>
              <a:rPr lang="fr-FR" sz="2400" dirty="0" smtClean="0"/>
              <a:t> </a:t>
            </a:r>
          </a:p>
          <a:p>
            <a:pPr>
              <a:buNone/>
            </a:pPr>
            <a:endParaRPr lang="fr-FR" sz="2400" dirty="0" smtClean="0"/>
          </a:p>
          <a:p>
            <a:r>
              <a:rPr lang="fr-FR" sz="2400" dirty="0"/>
              <a:t>2.La </a:t>
            </a:r>
            <a:r>
              <a:rPr lang="fr-FR" sz="2400" dirty="0" err="1"/>
              <a:t>Tenségrité</a:t>
            </a:r>
            <a:r>
              <a:rPr lang="fr-FR" sz="2400" dirty="0"/>
              <a:t> ( Jean François Mégret)</a:t>
            </a:r>
            <a:r>
              <a:rPr lang="fr-FR" sz="2400" dirty="0" smtClean="0"/>
              <a:t> </a:t>
            </a:r>
          </a:p>
          <a:p>
            <a:pPr>
              <a:buNone/>
            </a:pPr>
            <a:endParaRPr lang="fr-FR" sz="2400" dirty="0" smtClean="0"/>
          </a:p>
          <a:p>
            <a:r>
              <a:rPr lang="fr-FR" sz="2400" dirty="0" smtClean="0"/>
              <a:t>3.La </a:t>
            </a:r>
            <a:r>
              <a:rPr lang="fr-FR" sz="2400" dirty="0"/>
              <a:t>Torsion Physiologique ( Yves Guillard)</a:t>
            </a:r>
            <a:r>
              <a:rPr lang="fr-FR" sz="2400" dirty="0" smtClean="0"/>
              <a:t> </a:t>
            </a:r>
          </a:p>
          <a:p>
            <a:pPr>
              <a:buNone/>
            </a:pPr>
            <a:endParaRPr lang="fr-FR" sz="2400" dirty="0" smtClean="0"/>
          </a:p>
          <a:p>
            <a:r>
              <a:rPr lang="fr-FR" sz="2400" dirty="0"/>
              <a:t>4.La Force de Traction Médullaire A Ruiz de Azua </a:t>
            </a:r>
            <a:r>
              <a:rPr lang="fr-FR" sz="2400" dirty="0" err="1"/>
              <a:t>Mercadal</a:t>
            </a:r>
            <a:r>
              <a:rPr lang="fr-FR" sz="2400" dirty="0" smtClean="0"/>
              <a:t> </a:t>
            </a:r>
            <a:endParaRPr lang="fr-F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470232"/>
          </a:xfrm>
        </p:spPr>
        <p:txBody>
          <a:bodyPr>
            <a:normAutofit fontScale="90000"/>
          </a:bodyPr>
          <a:lstStyle/>
          <a:p>
            <a:pPr algn="l"/>
            <a:r>
              <a:rPr lang="fr-FR" sz="1778" dirty="0"/>
              <a:t>Patrick Chêne a proposé de modéliser cette </a:t>
            </a:r>
            <a:r>
              <a:rPr lang="fr-FR" sz="1778" dirty="0" err="1"/>
              <a:t>tenségrité</a:t>
            </a:r>
            <a:r>
              <a:rPr lang="fr-FR" sz="1778" dirty="0"/>
              <a:t> à l'échelle corporelle globale </a:t>
            </a:r>
            <a:r>
              <a:rPr lang="fr-FR" sz="1778" dirty="0" smtClean="0"/>
              <a:t>:</a:t>
            </a:r>
            <a:br>
              <a:rPr lang="fr-FR" sz="1778" dirty="0" smtClean="0"/>
            </a:br>
            <a:r>
              <a:rPr lang="fr-FR" sz="1778" dirty="0" smtClean="0"/>
              <a:t>	un </a:t>
            </a:r>
            <a:r>
              <a:rPr lang="fr-FR" sz="1778" dirty="0"/>
              <a:t>ressort interne à la colonne vertébrale, la FTM</a:t>
            </a:r>
            <a:r>
              <a:rPr lang="fr-FR" sz="1778" dirty="0" smtClean="0"/>
              <a:t/>
            </a:r>
            <a:br>
              <a:rPr lang="fr-FR" sz="1778" dirty="0" smtClean="0"/>
            </a:br>
            <a:r>
              <a:rPr lang="fr-FR" sz="1778" dirty="0" smtClean="0"/>
              <a:t>	un </a:t>
            </a:r>
            <a:r>
              <a:rPr lang="fr-FR" sz="1778" dirty="0"/>
              <a:t>ressort </a:t>
            </a:r>
            <a:r>
              <a:rPr lang="fr-FR" sz="1778" dirty="0" err="1"/>
              <a:t>fascial</a:t>
            </a:r>
            <a:r>
              <a:rPr lang="fr-FR" sz="1778" dirty="0"/>
              <a:t> externe qui contrebalance le premier ressort</a:t>
            </a:r>
            <a:r>
              <a:rPr lang="fr-FR" sz="1778" dirty="0" smtClean="0"/>
              <a:t/>
            </a:r>
            <a:br>
              <a:rPr lang="fr-FR" sz="1778" dirty="0" smtClean="0"/>
            </a:br>
            <a:r>
              <a:rPr lang="fr-FR" sz="1778" dirty="0" smtClean="0"/>
              <a:t>	le </a:t>
            </a:r>
            <a:r>
              <a:rPr lang="fr-FR" sz="1778" dirty="0"/>
              <a:t>rôle des viscères qui se vrillent pour emmagasiner les excès de tension</a:t>
            </a:r>
            <a:r>
              <a:rPr lang="fr-FR" sz="1778" dirty="0" smtClean="0"/>
              <a:t/>
            </a:r>
            <a:br>
              <a:rPr lang="fr-FR" sz="1778" dirty="0" smtClean="0"/>
            </a:br>
            <a:r>
              <a:rPr lang="fr-FR" sz="1778" dirty="0" smtClean="0"/>
              <a:t>	les excès </a:t>
            </a:r>
            <a:r>
              <a:rPr lang="fr-FR" sz="1778" dirty="0"/>
              <a:t>de tension qui se répercutent dans un sens ou dans l'autre de manière symétrique </a:t>
            </a:r>
          </a:p>
        </p:txBody>
      </p:sp>
      <p:pic>
        <p:nvPicPr>
          <p:cNvPr id="4" name="Espace réservé du contenu 3" descr="Macintosh HD:Users:jeanfrancoispollet:Desktop:osteo:memoire:images et doc:chiencouleur_550.jpg"/>
          <p:cNvPicPr>
            <a:picLocks noGrp="1"/>
          </p:cNvPicPr>
          <p:nvPr>
            <p:ph idx="1"/>
          </p:nvPr>
        </p:nvPicPr>
        <p:blipFill>
          <a:blip r:embed="rId2"/>
          <a:srcRect l="-17112" r="-17112"/>
          <a:stretch>
            <a:fillRect/>
          </a:stretch>
        </p:blipFill>
        <p:spPr bwMode="auto">
          <a:xfrm>
            <a:off x="457200" y="1744870"/>
            <a:ext cx="8229600" cy="4525963"/>
          </a:xfrm>
          <a:prstGeom prst="rect">
            <a:avLst/>
          </a:prstGeom>
          <a:noFill/>
          <a:ln w="9525">
            <a:noFill/>
            <a:miter lim="800000"/>
            <a:headEnd/>
            <a:tailEnd/>
          </a:ln>
        </p:spPr>
      </p:pic>
      <p:sp>
        <p:nvSpPr>
          <p:cNvPr id="5" name="ZoneTexte 4"/>
          <p:cNvSpPr txBox="1"/>
          <p:nvPr/>
        </p:nvSpPr>
        <p:spPr>
          <a:xfrm>
            <a:off x="5865156" y="6270833"/>
            <a:ext cx="1885183" cy="276999"/>
          </a:xfrm>
          <a:prstGeom prst="rect">
            <a:avLst/>
          </a:prstGeom>
          <a:noFill/>
        </p:spPr>
        <p:txBody>
          <a:bodyPr wrap="square" rtlCol="0">
            <a:spAutoFit/>
          </a:bodyPr>
          <a:lstStyle/>
          <a:p>
            <a:r>
              <a:rPr lang="fr-FR" sz="1200" dirty="0" smtClean="0"/>
              <a:t>LISA PELISSIER</a:t>
            </a:r>
            <a:endParaRPr lang="fr-FR"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 mesure t’on ?</a:t>
            </a:r>
            <a:endParaRPr lang="fr-FR" dirty="0"/>
          </a:p>
        </p:txBody>
      </p:sp>
      <p:sp>
        <p:nvSpPr>
          <p:cNvPr id="3" name="Espace réservé du contenu 2"/>
          <p:cNvSpPr>
            <a:spLocks noGrp="1"/>
          </p:cNvSpPr>
          <p:nvPr>
            <p:ph idx="1"/>
          </p:nvPr>
        </p:nvSpPr>
        <p:spPr/>
        <p:txBody>
          <a:bodyPr>
            <a:normAutofit fontScale="77500" lnSpcReduction="20000"/>
          </a:bodyPr>
          <a:lstStyle/>
          <a:p>
            <a:pPr algn="just"/>
            <a:r>
              <a:rPr lang="fr-FR" dirty="0" smtClean="0"/>
              <a:t>On mesure une élasticité cellulaire.</a:t>
            </a:r>
          </a:p>
          <a:p>
            <a:pPr algn="just"/>
            <a:r>
              <a:rPr lang="fr-FR" dirty="0" smtClean="0"/>
              <a:t>On imprime une tension avec le ruban métreur, tout le long de l’hélice </a:t>
            </a:r>
            <a:r>
              <a:rPr lang="fr-FR" dirty="0" err="1" smtClean="0"/>
              <a:t>fasciale</a:t>
            </a:r>
            <a:r>
              <a:rPr lang="fr-FR" dirty="0" smtClean="0"/>
              <a:t> et on mesure la souplesse globale des cellules qui sont dessous.</a:t>
            </a:r>
          </a:p>
          <a:p>
            <a:pPr algn="just"/>
            <a:r>
              <a:rPr lang="fr-FR" dirty="0" smtClean="0"/>
              <a:t>La souplesse des cellules et de leur micro squelette, modifie directement la capacité de la cellule à fonctionner : </a:t>
            </a:r>
          </a:p>
          <a:p>
            <a:pPr algn="just">
              <a:buNone/>
            </a:pPr>
            <a:r>
              <a:rPr lang="fr-FR" dirty="0" smtClean="0"/>
              <a:t>		- une cellule rigide, tendue, fonctionne moins bien.</a:t>
            </a:r>
          </a:p>
          <a:p>
            <a:pPr algn="just">
              <a:buNone/>
            </a:pPr>
            <a:r>
              <a:rPr lang="fr-FR" dirty="0" smtClean="0"/>
              <a:t>	- une cellule souple, détendue, plus ronde, fonctionne 		  			  	   mieux. </a:t>
            </a:r>
          </a:p>
          <a:p>
            <a:pPr algn="just"/>
            <a:r>
              <a:rPr lang="fr-FR" dirty="0" smtClean="0"/>
              <a:t>Alors on peut supposer que cette mesure d’hélice à force constante va diminuer si le corps est détendu et plus apte à fonctionner. </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u="sng" dirty="0"/>
              <a:t>II .   Mesures de l'hélice </a:t>
            </a:r>
            <a:r>
              <a:rPr lang="fr-FR" sz="2800" b="1" u="sng" dirty="0" err="1"/>
              <a:t>fasciale</a:t>
            </a:r>
            <a:r>
              <a:rPr lang="fr-FR" sz="2800" b="1" u="sng" dirty="0"/>
              <a:t> chez le chien</a:t>
            </a:r>
            <a:r>
              <a:rPr lang="fr-FR" sz="2800" dirty="0" smtClean="0"/>
              <a:t> </a:t>
            </a:r>
            <a:endParaRPr lang="fr-FR" sz="2800" dirty="0"/>
          </a:p>
        </p:txBody>
      </p:sp>
      <p:sp>
        <p:nvSpPr>
          <p:cNvPr id="3" name="Espace réservé du contenu 2"/>
          <p:cNvSpPr>
            <a:spLocks noGrp="1"/>
          </p:cNvSpPr>
          <p:nvPr>
            <p:ph idx="1"/>
          </p:nvPr>
        </p:nvSpPr>
        <p:spPr/>
        <p:txBody>
          <a:bodyPr>
            <a:normAutofit fontScale="62500" lnSpcReduction="20000"/>
          </a:bodyPr>
          <a:lstStyle/>
          <a:p>
            <a:pPr>
              <a:buNone/>
            </a:pPr>
            <a:r>
              <a:rPr lang="fr-FR" u="sng" dirty="0" smtClean="0"/>
              <a:t>Description </a:t>
            </a:r>
            <a:r>
              <a:rPr lang="fr-FR" u="sng" dirty="0"/>
              <a:t>de la mesure</a:t>
            </a:r>
            <a:endParaRPr lang="fr-FR" dirty="0"/>
          </a:p>
          <a:p>
            <a:pPr>
              <a:buNone/>
            </a:pPr>
            <a:r>
              <a:rPr lang="fr-FR" dirty="0"/>
              <a:t> </a:t>
            </a:r>
          </a:p>
          <a:p>
            <a:r>
              <a:rPr lang="fr-FR" dirty="0"/>
              <a:t>- le zéro de la mesure se situe sous la queue du chien à son insertion dans le corps</a:t>
            </a:r>
          </a:p>
          <a:p>
            <a:r>
              <a:rPr lang="fr-FR" dirty="0"/>
              <a:t>- on passe sous le pubis et on ressort sous l'iliaque gauche</a:t>
            </a:r>
          </a:p>
          <a:p>
            <a:r>
              <a:rPr lang="fr-FR" dirty="0"/>
              <a:t>- on croise la ligne du dos au niveau de la 13ème vertèbre thoracique</a:t>
            </a:r>
          </a:p>
          <a:p>
            <a:r>
              <a:rPr lang="fr-FR" dirty="0"/>
              <a:t>- on passe sous l'épaule droite, à droite du sternum</a:t>
            </a:r>
          </a:p>
          <a:p>
            <a:r>
              <a:rPr lang="fr-FR" dirty="0"/>
              <a:t>- on ressort devant l'épaule gauche au niveau des 5ème et 4ème vertèbres cervicales</a:t>
            </a:r>
          </a:p>
          <a:p>
            <a:r>
              <a:rPr lang="fr-FR" dirty="0"/>
              <a:t>- on recroise la ligne du dessus au niveau du cou pour passer côté droit</a:t>
            </a:r>
          </a:p>
          <a:p>
            <a:r>
              <a:rPr lang="fr-FR" dirty="0"/>
              <a:t>- on repasse sous le cou</a:t>
            </a:r>
          </a:p>
          <a:p>
            <a:r>
              <a:rPr lang="fr-FR" dirty="0"/>
              <a:t>- on croise sous l'ATM gauche</a:t>
            </a:r>
          </a:p>
          <a:p>
            <a:r>
              <a:rPr lang="fr-FR" dirty="0"/>
              <a:t>- on arrive entre les yeux, la mesure est prise au milieu du chanfrein au niveau du stop</a:t>
            </a:r>
          </a:p>
          <a:p>
            <a:pPr>
              <a:buNone/>
            </a:pPr>
            <a:r>
              <a:rPr lang="fr-FR" dirty="0"/>
              <a:t> </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96130"/>
            <a:ext cx="8229600" cy="5730033"/>
          </a:xfrm>
        </p:spPr>
        <p:txBody>
          <a:bodyPr>
            <a:normAutofit fontScale="70000" lnSpcReduction="20000"/>
          </a:bodyPr>
          <a:lstStyle/>
          <a:p>
            <a:pPr>
              <a:buNone/>
            </a:pPr>
            <a:r>
              <a:rPr lang="fr-FR" u="sng" dirty="0" smtClean="0"/>
              <a:t>les </a:t>
            </a:r>
            <a:r>
              <a:rPr lang="fr-FR" u="sng" dirty="0"/>
              <a:t>lots </a:t>
            </a:r>
            <a:endParaRPr lang="fr-FR" dirty="0" smtClean="0"/>
          </a:p>
          <a:p>
            <a:endParaRPr lang="fr-FR" dirty="0" smtClean="0"/>
          </a:p>
          <a:p>
            <a:pPr algn="just"/>
            <a:r>
              <a:rPr lang="fr-FR" dirty="0" smtClean="0"/>
              <a:t>Lot </a:t>
            </a:r>
            <a:r>
              <a:rPr lang="fr-FR" dirty="0"/>
              <a:t>n°1 : chiens venant pour une consultation d'ostéopathie ; la séance durant entre 30 et 45 minutes.</a:t>
            </a:r>
          </a:p>
          <a:p>
            <a:pPr algn="just">
              <a:buNone/>
            </a:pPr>
            <a:r>
              <a:rPr lang="fr-FR" dirty="0"/>
              <a:t> </a:t>
            </a:r>
          </a:p>
          <a:p>
            <a:pPr algn="just"/>
            <a:r>
              <a:rPr lang="fr-FR" dirty="0"/>
              <a:t>Lot n°2 : chiens hospitalisés en vue de chirurgie, animaux en bonne santé pour des opérations de convenance ou présentant des pathologies ( tumeurs mammaires par exemple) sans discrimination ; soin ostéopathique durant 15 minutes en moyenne.</a:t>
            </a:r>
          </a:p>
          <a:p>
            <a:pPr algn="just">
              <a:buNone/>
            </a:pPr>
            <a:r>
              <a:rPr lang="fr-FR" dirty="0"/>
              <a:t> </a:t>
            </a:r>
          </a:p>
          <a:p>
            <a:pPr algn="just"/>
            <a:r>
              <a:rPr lang="fr-FR" dirty="0"/>
              <a:t>Lot n°3 : chiens en consultation vaccinale sans aucune approche ostéopathique, animaux en bonne santé apparente ; consultation de 15 minutes généralement.</a:t>
            </a:r>
          </a:p>
          <a:p>
            <a:pPr algn="just">
              <a:buNone/>
            </a:pPr>
            <a:r>
              <a:rPr lang="fr-FR" dirty="0"/>
              <a:t> </a:t>
            </a:r>
            <a:endParaRPr lang="fr-FR" dirty="0" smtClean="0"/>
          </a:p>
          <a:p>
            <a:pPr algn="just">
              <a:buNone/>
            </a:pPr>
            <a:r>
              <a:rPr lang="fr-FR" dirty="0" smtClean="0"/>
              <a:t>	Chaque </a:t>
            </a:r>
            <a:r>
              <a:rPr lang="fr-FR" dirty="0"/>
              <a:t>chien a été mesuré 3 fois avant les soins et 3 fois après.</a:t>
            </a:r>
          </a:p>
          <a:p>
            <a:pPr algn="just">
              <a:buNone/>
            </a:pPr>
            <a:r>
              <a:rPr lang="fr-FR" dirty="0"/>
              <a:t> </a:t>
            </a:r>
          </a:p>
          <a:p>
            <a:pPr algn="just"/>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556" b="1" u="sng" dirty="0"/>
              <a:t>III. Résultats et discussion</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pPr algn="just">
              <a:buNone/>
            </a:pPr>
            <a:r>
              <a:rPr lang="fr-FR" sz="2000" dirty="0"/>
              <a:t>	</a:t>
            </a:r>
            <a:r>
              <a:rPr lang="fr-FR" sz="1800" dirty="0" smtClean="0"/>
              <a:t>Pour </a:t>
            </a:r>
            <a:r>
              <a:rPr lang="fr-FR" sz="1800" dirty="0"/>
              <a:t>les lots 1 et 2 , la mesure de l'hélice </a:t>
            </a:r>
            <a:r>
              <a:rPr lang="fr-FR" sz="1800" dirty="0" err="1"/>
              <a:t>fasciale</a:t>
            </a:r>
            <a:r>
              <a:rPr lang="fr-FR" sz="1800" dirty="0"/>
              <a:t> avant et après manipulation</a:t>
            </a:r>
            <a:r>
              <a:rPr lang="fr-FR" sz="1800" dirty="0" smtClean="0"/>
              <a:t>, va </a:t>
            </a:r>
            <a:r>
              <a:rPr lang="fr-FR" sz="1800" dirty="0"/>
              <a:t>dans le sens d'une diminution après le soin ostéopathique.( sauf pour un cas)</a:t>
            </a:r>
            <a:endParaRPr lang="fr-FR" sz="1800" dirty="0" smtClean="0"/>
          </a:p>
          <a:p>
            <a:endParaRPr lang="fr-FR" dirty="0" smtClean="0"/>
          </a:p>
        </p:txBody>
      </p:sp>
      <p:graphicFrame>
        <p:nvGraphicFramePr>
          <p:cNvPr id="4" name="G 3"/>
          <p:cNvGraphicFramePr/>
          <p:nvPr/>
        </p:nvGraphicFramePr>
        <p:xfrm>
          <a:off x="1590261" y="2462696"/>
          <a:ext cx="5842000" cy="413026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20870"/>
            <a:ext cx="8229600" cy="5905293"/>
          </a:xfrm>
        </p:spPr>
        <p:txBody>
          <a:bodyPr/>
          <a:lstStyle/>
          <a:p>
            <a:pPr algn="just"/>
            <a:r>
              <a:rPr lang="fr-FR" sz="1600" dirty="0"/>
              <a:t>Lot 1 : diminution moyenne de 4 cm (4,06 pour 49 mesures) avec des extrêmes : augmentation de la longueur de l'hélice de 2 cm jusqu'à une diminution de 9 cm. La moyenne est à tempérer en fonction de la répartition des chiens : il y a une plus grande diminution pour les grands chiens (moyenne de 3,04 cm pour 24 chiens &lt; 20 kg vs + 5,04 cm pour 25 chiens &gt; 20 kg )</a:t>
            </a:r>
          </a:p>
          <a:p>
            <a:pPr algn="just">
              <a:buNone/>
            </a:pPr>
            <a:r>
              <a:rPr lang="fr-FR" sz="1600" dirty="0"/>
              <a:t> </a:t>
            </a:r>
          </a:p>
          <a:p>
            <a:endParaRPr lang="fr-FR" dirty="0"/>
          </a:p>
        </p:txBody>
      </p:sp>
      <p:graphicFrame>
        <p:nvGraphicFramePr>
          <p:cNvPr id="4" name="G 5"/>
          <p:cNvGraphicFramePr/>
          <p:nvPr/>
        </p:nvGraphicFramePr>
        <p:xfrm>
          <a:off x="1667565" y="1967551"/>
          <a:ext cx="5383583" cy="41586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135</TotalTime>
  <Words>218</Words>
  <Application>Microsoft Office PowerPoint</Application>
  <PresentationFormat>Affichage à l'écran (4:3)</PresentationFormat>
  <Paragraphs>111</Paragraphs>
  <Slides>16</Slides>
  <Notes>1</Notes>
  <HiddenSlides>0</HiddenSlides>
  <MMClips>0</MMClips>
  <ScaleCrop>false</ScaleCrop>
  <HeadingPairs>
    <vt:vector size="6" baseType="variant">
      <vt:variant>
        <vt:lpstr>Thème</vt:lpstr>
      </vt:variant>
      <vt:variant>
        <vt:i4>1</vt:i4>
      </vt:variant>
      <vt:variant>
        <vt:lpstr>Liaisons</vt:lpstr>
      </vt:variant>
      <vt:variant>
        <vt:i4>1</vt:i4>
      </vt:variant>
      <vt:variant>
        <vt:lpstr>Titres des diapositives</vt:lpstr>
      </vt:variant>
      <vt:variant>
        <vt:i4>16</vt:i4>
      </vt:variant>
    </vt:vector>
  </HeadingPairs>
  <TitlesOfParts>
    <vt:vector size="18" baseType="lpstr">
      <vt:lpstr>Thème Office</vt:lpstr>
      <vt:lpstr>Macintosh HD:Users:jeanfrancoispollet:Desktop:JF POLLET DIE OSTEO 2013:Me%CC%81moire:helice jf.docx!OLE_LINK1</vt:lpstr>
      <vt:lpstr>Contribution à l'étude d'une mesure de l'effet ostéopathique chez les chiens       </vt:lpstr>
      <vt:lpstr>Pourquoi mesurer ?</vt:lpstr>
      <vt:lpstr>I Notions Biophysiques </vt:lpstr>
      <vt:lpstr>Patrick Chêne a proposé de modéliser cette tenségrité à l'échelle corporelle globale :  un ressort interne à la colonne vertébrale, la FTM  un ressort fascial externe qui contrebalance le premier ressort  le rôle des viscères qui se vrillent pour emmagasiner les excès de tension  les excès de tension qui se répercutent dans un sens ou dans l'autre de manière symétrique </vt:lpstr>
      <vt:lpstr>Que mesure t’on ?</vt:lpstr>
      <vt:lpstr>II .   Mesures de l'hélice fasciale chez le chien </vt:lpstr>
      <vt:lpstr>Diapositive 7</vt:lpstr>
      <vt:lpstr>III. Résultats et discussion </vt:lpstr>
      <vt:lpstr>Diapositive 9</vt:lpstr>
      <vt:lpstr>Diapositive 10</vt:lpstr>
      <vt:lpstr>Diapositive 11</vt:lpstr>
      <vt:lpstr>Diapositive 12</vt:lpstr>
      <vt:lpstr>Diapositive 13</vt:lpstr>
      <vt:lpstr>Diapositive 14</vt:lpstr>
      <vt:lpstr>Valeurs planchers ?</vt:lpstr>
      <vt:lpstr>conclusion</vt:lpstr>
    </vt:vector>
  </TitlesOfParts>
  <Company>clinique veterinaire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Contribution à l'étude d'une mesure de l'effet ostéopathique chez les chiens</dc:title>
  <dc:creator>Utilisateur de la version d'évaluation de Office 2004</dc:creator>
  <cp:lastModifiedBy>Utilisateur</cp:lastModifiedBy>
  <cp:revision>5</cp:revision>
  <dcterms:created xsi:type="dcterms:W3CDTF">2013-06-20T10:01:39Z</dcterms:created>
  <dcterms:modified xsi:type="dcterms:W3CDTF">2014-01-31T20:01:18Z</dcterms:modified>
</cp:coreProperties>
</file>